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8"/>
  </p:notesMasterIdLst>
  <p:handoutMasterIdLst>
    <p:handoutMasterId r:id="rId19"/>
  </p:handoutMasterIdLst>
  <p:sldIdLst>
    <p:sldId id="256" r:id="rId2"/>
    <p:sldId id="613" r:id="rId3"/>
    <p:sldId id="589" r:id="rId4"/>
    <p:sldId id="638" r:id="rId5"/>
    <p:sldId id="561" r:id="rId6"/>
    <p:sldId id="585" r:id="rId7"/>
    <p:sldId id="559" r:id="rId8"/>
    <p:sldId id="455" r:id="rId9"/>
    <p:sldId id="537" r:id="rId10"/>
    <p:sldId id="584" r:id="rId11"/>
    <p:sldId id="542" r:id="rId12"/>
    <p:sldId id="543" r:id="rId13"/>
    <p:sldId id="640" r:id="rId14"/>
    <p:sldId id="639" r:id="rId15"/>
    <p:sldId id="641" r:id="rId16"/>
    <p:sldId id="529" r:id="rId17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pitchFamily="-112" charset="0"/>
        <a:ea typeface="Osaka" pitchFamily="-112" charset="-128"/>
        <a:cs typeface="Osaka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29DEFF"/>
    <a:srgbClr val="29CFEE"/>
    <a:srgbClr val="2B6FFF"/>
    <a:srgbClr val="0000FF"/>
    <a:srgbClr val="FF00FF"/>
    <a:srgbClr val="84FFFF"/>
    <a:srgbClr val="93A2FF"/>
    <a:srgbClr val="D300D3"/>
    <a:srgbClr val="005353"/>
    <a:srgbClr val="9D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8120" autoAdjust="0"/>
  </p:normalViewPr>
  <p:slideViewPr>
    <p:cSldViewPr>
      <p:cViewPr>
        <p:scale>
          <a:sx n="100" d="100"/>
          <a:sy n="100" d="100"/>
        </p:scale>
        <p:origin x="-104" y="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40" y="3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fld id="{E242A047-7072-0247-93EA-DC841B7C41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685800"/>
            <a:ext cx="49514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fld id="{0AAE5F9C-BF74-4942-B088-E53B0321C6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-107" charset="0"/>
        <a:ea typeface="Osaka" pitchFamily="-107" charset="-128"/>
        <a:cs typeface="Osaka" pitchFamily="-107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-107" charset="0"/>
        <a:ea typeface="Osaka" pitchFamily="-107" charset="-128"/>
        <a:cs typeface="Osaka" pitchFamily="-107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-107" charset="0"/>
        <a:ea typeface="Osaka" pitchFamily="-107" charset="-128"/>
        <a:cs typeface="Osaka" pitchFamily="-107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-107" charset="0"/>
        <a:ea typeface="Osaka" pitchFamily="-107" charset="-128"/>
        <a:cs typeface="Osaka" pitchFamily="-107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-107" charset="0"/>
        <a:ea typeface="Osaka" pitchFamily="-107" charset="-128"/>
        <a:cs typeface="Osaka" pitchFamily="-107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D7216-74BE-A74D-9E20-E7D5B12BA751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1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260600"/>
          </a:xfrm>
          <a:noFill/>
          <a:ln/>
        </p:spPr>
        <p:txBody>
          <a:bodyPr/>
          <a:lstStyle/>
          <a:p>
            <a:r>
              <a:rPr lang="en-US" altLang="ja-JP" dirty="0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t>Before starting my presentation, I have to mention briefly about my background for Water Literacy.</a:t>
            </a:r>
          </a:p>
          <a:p>
            <a:r>
              <a:rPr lang="en-US" altLang="ja-JP" dirty="0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t>I have experiences of talking about water issues to university students, scientists and citizens who have interests in science. So, I am not confident what and how to teach water issues to young people.  </a:t>
            </a:r>
          </a:p>
          <a:p>
            <a:r>
              <a:rPr lang="en-US" altLang="ja-JP" dirty="0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t>Then, my presentation is to give teachers a bunch of basic scientific knowledge which may open kids’ eyes toward uniqueness and significance of water, and the relationship with human being.</a:t>
            </a:r>
          </a:p>
          <a:p>
            <a:r>
              <a:rPr lang="en-US" altLang="ja-JP" dirty="0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t>The key-word is “water circulation</a:t>
            </a:r>
            <a:r>
              <a:rPr lang="en-US" altLang="ja-JP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t>” considering in different scales.</a:t>
            </a:r>
            <a:endParaRPr lang="en-US" altLang="ja-JP" dirty="0" smtClean="0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C6194-810A-8A46-929F-10410030D1BC}" type="slidenum">
              <a:rPr lang="en-US" altLang="ja-JP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13</a:t>
            </a:fld>
            <a:endParaRPr lang="en-US" altLang="ja-JP" smtClean="0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35752-5A65-9349-856A-667C0CA3DCF8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2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65F42-E226-124D-A021-76089A075EE4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3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E5F9C-BF74-4942-B088-E53B0321C6E6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0A77E-1E42-404E-A1A8-F6940BEFF012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7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0DBA-5DB6-FD44-AEED-6AEEA55F36FB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8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視野を地球全体に向けましょう。</a:t>
            </a:r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一体、水はこの地球上のどこにあり、どのような役割を果たしている</a:t>
            </a:r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のか最大限に目を開いて考えてみましょう。</a:t>
            </a:r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地球表面の</a:t>
            </a:r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70</a:t>
            </a:r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％が水で覆われています。太陽熱により絶えず蒸発し、雲となり、雨や雪として再び地上に戻ってきます。蒸発した海水の</a:t>
            </a:r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9</a:t>
            </a:r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割は海の上に落ちますが、</a:t>
            </a:r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1</a:t>
            </a:r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割の</a:t>
            </a:r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40</a:t>
            </a:r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億トンは風で陸上に運ばれてから落ちます。</a:t>
            </a:r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40 40</a:t>
            </a:r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億トンの水は川として陸地を流れ、地中水となり、地上の動植物の生命活動を支え、また海へと戻ります。これを水の大循環と言います。数十億年前に今の水量となって以来、総量は変わらず循環しているのです。</a:t>
            </a:r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この水の大循環の意味を考えて頂きたいのです。難しくない。</a:t>
            </a:r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2,3</a:t>
            </a:r>
            <a:r>
              <a:rPr lang="ja-JP" altLang="en-US">
                <a:latin typeface="Times" pitchFamily="-112" charset="0"/>
                <a:ea typeface="Osaka" pitchFamily="-112" charset="-128"/>
                <a:cs typeface="Osaka" pitchFamily="-112" charset="-128"/>
              </a:rPr>
              <a:t>の意味をここであげますと、</a:t>
            </a:r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1.</a:t>
            </a:r>
          </a:p>
          <a:p>
            <a:r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t>2.</a:t>
            </a:r>
          </a:p>
          <a:p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1F2C9-70BA-8E47-99F3-9260BF626521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10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B5C48-6614-6D4D-AA3E-EFA5E8B0C711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11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31B3839-C846-524A-9DE6-C9ABEF02BDBC}" type="slidenum">
              <a:rPr lang="en-US" altLang="ja-JP" sz="1200"/>
              <a:pPr algn="r"/>
              <a:t>12</a:t>
            </a:fld>
            <a:endParaRPr lang="en-US" altLang="ja-JP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1434-D91E-FD4A-8CD4-D8466809B3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7201-BE56-074D-B2E8-441B06EE0D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86923-F488-0F44-85F7-C9A7B1B60A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3B0F-9F38-FD40-A1DD-ED1F536ACA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19BA-2D4C-B148-B63B-6AB19A1616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4ABA-8776-B849-A707-ECB8985166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27D3-7965-274D-8B24-3C242798C1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8F60-627A-B942-86A1-0A50051BC0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7555-27B7-8F4B-83AF-9E22BE632C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B86B5-428D-0242-8BB8-9A4D60D4B3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BB98-5AA2-B44E-AF4A-181E7B0A77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7" charset="0"/>
                <a:ea typeface="Osaka" pitchFamily="-107" charset="-128"/>
                <a:cs typeface="Osaka" pitchFamily="-107" charset="-128"/>
              </a:defRPr>
            </a:lvl1pPr>
          </a:lstStyle>
          <a:p>
            <a:pPr>
              <a:defRPr/>
            </a:pPr>
            <a:fld id="{424B54B6-5904-AB4E-A487-7E3B1DD76B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df"/><Relationship Id="rId12" Type="http://schemas.openxmlformats.org/officeDocument/2006/relationships/image" Target="../media/image101.png"/><Relationship Id="rId13" Type="http://schemas.openxmlformats.org/officeDocument/2006/relationships/image" Target="../media/image7.pdf"/><Relationship Id="rId14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3.pdf"/><Relationship Id="rId7" Type="http://schemas.openxmlformats.org/officeDocument/2006/relationships/image" Target="../media/image5.png"/><Relationship Id="rId8" Type="http://schemas.openxmlformats.org/officeDocument/2006/relationships/image" Target="../media/image4.pdf"/><Relationship Id="rId9" Type="http://schemas.openxmlformats.org/officeDocument/2006/relationships/image" Target="../media/image7.png"/><Relationship Id="rId10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ciencewindow.jp/mizu/" TargetMode="External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2.pd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1" Type="http://schemas.openxmlformats.org/officeDocument/2006/relationships/video" Target="file://localhost/Users/yoshinoteruo/Desktop/WaterLiteracyProject2012/freezingprocess.mov" TargetMode="Externa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5.jpeg"/><Relationship Id="rId7" Type="http://schemas.openxmlformats.org/officeDocument/2006/relationships/image" Target="../media/image28.pdf"/><Relationship Id="rId8" Type="http://schemas.openxmlformats.org/officeDocument/2006/relationships/image" Target="../media/image29.png"/><Relationship Id="rId9" Type="http://schemas.openxmlformats.org/officeDocument/2006/relationships/image" Target="../media/image30.pdf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626100" y="38100"/>
            <a:ext cx="425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 smtClean="0"/>
              <a:t>Water Literacy Symposium</a:t>
            </a:r>
            <a:r>
              <a:rPr lang="ja-JP" altLang="en-US" sz="1800" dirty="0" smtClean="0"/>
              <a:t>　</a:t>
            </a:r>
            <a:r>
              <a:rPr lang="en-US" altLang="ja-JP" sz="1800" dirty="0" smtClean="0"/>
              <a:t>   </a:t>
            </a:r>
            <a:r>
              <a:rPr lang="en-US" sz="1800" dirty="0" smtClean="0"/>
              <a:t>10/5,6/</a:t>
            </a:r>
            <a:r>
              <a:rPr lang="en-US" altLang="ja-JP" sz="1800" dirty="0" smtClean="0"/>
              <a:t> </a:t>
            </a:r>
            <a:r>
              <a:rPr lang="en-US" sz="1800" dirty="0" smtClean="0"/>
              <a:t>2012/</a:t>
            </a:r>
            <a:r>
              <a:rPr lang="ja-JP" altLang="en-US" sz="1800" dirty="0" smtClean="0"/>
              <a:t> </a:t>
            </a:r>
            <a:endParaRPr lang="ja-JP" altLang="en-US" sz="1800" b="1" dirty="0">
              <a:latin typeface="ＡＲ丸ゴシック体Ｍ" pitchFamily="-94" charset="-128"/>
              <a:ea typeface="ＡＲ丸ゴシック体Ｍ" pitchFamily="-94" charset="-128"/>
              <a:cs typeface="ＡＲ丸ゴシック体Ｍ" pitchFamily="-94" charset="-128"/>
            </a:endParaRPr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1905000" y="2819400"/>
            <a:ext cx="7467600" cy="1938992"/>
          </a:xfrm>
          <a:prstGeom prst="rect">
            <a:avLst/>
          </a:prstGeom>
          <a:solidFill>
            <a:srgbClr val="000094"/>
          </a:solidFill>
          <a:ln w="9525">
            <a:solidFill>
              <a:srgbClr val="AFF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730250" lvl="1" indent="-514350" algn="just">
              <a:tabLst>
                <a:tab pos="762000" algn="l"/>
                <a:tab pos="1816100" algn="l"/>
              </a:tabLst>
            </a:pP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1. In </a:t>
            </a:r>
            <a:r>
              <a:rPr lang="en-US" altLang="ja-JP" dirty="0" smtClean="0">
                <a:solidFill>
                  <a:schemeClr val="tx2"/>
                </a:solidFill>
                <a:latin typeface="ヒラギノ角ゴ Std W8"/>
                <a:ea typeface="ヒラギノ角ゴ Std W8"/>
                <a:cs typeface="ヒラギノ角ゴ Std W8"/>
              </a:rPr>
              <a:t>micro scale</a:t>
            </a:r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: dynamic motion of </a:t>
            </a:r>
          </a:p>
          <a:p>
            <a:pPr marL="730250" lvl="1" indent="-514350" algn="just">
              <a:tabLst>
                <a:tab pos="762000" algn="l"/>
                <a:tab pos="1816100" algn="l"/>
              </a:tabLst>
            </a:pPr>
            <a:r>
              <a:rPr lang="en-US" altLang="ja-JP" b="1" dirty="0" smtClean="0">
                <a:latin typeface="ヒラギノ角ゴ Std W8"/>
                <a:ea typeface="ヒラギノ角ゴ Std W8"/>
                <a:cs typeface="ヒラギノ角ゴ Std W8"/>
              </a:rPr>
              <a:t>    water molecules </a:t>
            </a:r>
            <a:endParaRPr lang="en-US" altLang="ja-JP" dirty="0" smtClean="0">
              <a:solidFill>
                <a:srgbClr val="FFFFFF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marL="215900" indent="-457200" algn="just">
              <a:tabLst>
                <a:tab pos="762000" algn="l"/>
                <a:tab pos="1816100" algn="l"/>
              </a:tabLst>
            </a:pP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  2. </a:t>
            </a:r>
            <a:r>
              <a:rPr lang="en-US" altLang="ja-JP" dirty="0" smtClean="0">
                <a:solidFill>
                  <a:srgbClr val="FFFF00"/>
                </a:solidFill>
                <a:latin typeface="ヒラギノ角ゴ Std W8"/>
                <a:ea typeface="ヒラギノ角ゴ Std W8"/>
                <a:cs typeface="ヒラギノ角ゴ Std W8"/>
              </a:rPr>
              <a:t>In ordinary scale</a:t>
            </a: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: water in our body</a:t>
            </a:r>
            <a:b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</a:b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3. </a:t>
            </a:r>
            <a:r>
              <a:rPr lang="en-US" altLang="ja-JP" dirty="0" smtClean="0">
                <a:solidFill>
                  <a:srgbClr val="FFFF00"/>
                </a:solidFill>
                <a:latin typeface="ヒラギノ角ゴ Std W8"/>
                <a:ea typeface="ヒラギノ角ゴ Std W8"/>
                <a:cs typeface="ヒラギノ角ゴ Std W8"/>
              </a:rPr>
              <a:t>In macro scale</a:t>
            </a: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: water cycle in nature</a:t>
            </a:r>
            <a:b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</a:b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4. Our earth is a </a:t>
            </a:r>
            <a:r>
              <a:rPr lang="en-US" altLang="ja-JP" dirty="0" smtClean="0">
                <a:solidFill>
                  <a:schemeClr val="tx2"/>
                </a:solidFill>
                <a:latin typeface="ヒラギノ角ゴ Std W8"/>
                <a:ea typeface="ヒラギノ角ゴ Std W8"/>
                <a:cs typeface="ヒラギノ角ゴ Std W8"/>
              </a:rPr>
              <a:t>water planet</a:t>
            </a: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/>
            </a:r>
            <a:b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</a:br>
            <a:endParaRPr lang="ja-JP" altLang="en-US" dirty="0">
              <a:solidFill>
                <a:srgbClr val="FFFFFF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7" name="図 6" descr="water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1820"/>
            <a:ext cx="952499" cy="123598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" y="1676400"/>
            <a:ext cx="1549400" cy="1243884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800" y="3033486"/>
            <a:ext cx="1574800" cy="1544398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4000" y="4914900"/>
            <a:ext cx="737981" cy="1676400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21" name="Picture 20" descr="SpreeRai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4953000"/>
            <a:ext cx="2400301" cy="173301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3" name="図 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495800" y="4953000"/>
            <a:ext cx="2006600" cy="1754113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2209800" y="457200"/>
            <a:ext cx="6718300" cy="120032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altLang="ja-JP" sz="360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    Water </a:t>
            </a:r>
            <a:r>
              <a:rPr lang="en-US" altLang="ja-JP" sz="36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circulation </a:t>
            </a:r>
          </a:p>
          <a:p>
            <a:r>
              <a:rPr lang="en-US" altLang="ja-JP" sz="36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 in nature 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and our lives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1752600"/>
            <a:ext cx="5031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Teruo</a:t>
            </a:r>
            <a:r>
              <a:rPr kumimoji="1" lang="en-US" altLang="ja-JP" sz="2800" dirty="0" smtClean="0"/>
              <a:t> YOSHINO</a:t>
            </a:r>
          </a:p>
          <a:p>
            <a:r>
              <a:rPr lang="en-US" altLang="ja-JP" sz="2800" dirty="0" smtClean="0"/>
              <a:t>International Christian University 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934200" y="5029200"/>
            <a:ext cx="1803400" cy="1683594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テキスト ボックス 5"/>
          <p:cNvSpPr txBox="1">
            <a:spLocks noChangeArrowheads="1"/>
          </p:cNvSpPr>
          <p:nvPr/>
        </p:nvSpPr>
        <p:spPr bwMode="auto">
          <a:xfrm>
            <a:off x="3124200" y="1295400"/>
            <a:ext cx="6705600" cy="1631216"/>
          </a:xfrm>
          <a:prstGeom prst="rect">
            <a:avLst/>
          </a:prstGeom>
          <a:solidFill>
            <a:srgbClr val="00535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Why water (sea) existing</a:t>
            </a:r>
          </a:p>
          <a:p>
            <a:r>
              <a:rPr lang="ja-JP" altLang="en-US" sz="32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　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planet ?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・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Why  life-bearing planet ?</a:t>
            </a:r>
            <a:endParaRPr lang="en-US" altLang="ja-JP" sz="3200" dirty="0" smtClean="0">
              <a:solidFill>
                <a:srgbClr val="FFFFFF"/>
              </a:solidFill>
            </a:endParaRPr>
          </a:p>
          <a:p>
            <a:endParaRPr lang="ja-JP" altLang="en-US" sz="3600" dirty="0">
              <a:solidFill>
                <a:srgbClr val="FFFFFF"/>
              </a:solidFill>
            </a:endParaRPr>
          </a:p>
        </p:txBody>
      </p:sp>
      <p:sp>
        <p:nvSpPr>
          <p:cNvPr id="19459" name="テキスト ボックス 7"/>
          <p:cNvSpPr txBox="1">
            <a:spLocks noChangeArrowheads="1"/>
          </p:cNvSpPr>
          <p:nvPr/>
        </p:nvSpPr>
        <p:spPr bwMode="auto">
          <a:xfrm>
            <a:off x="114300" y="127000"/>
            <a:ext cx="9613900" cy="707886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40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4. Our earth is a </a:t>
            </a:r>
            <a:r>
              <a:rPr lang="en-US" altLang="ja-JP" sz="4000" dirty="0" smtClean="0">
                <a:latin typeface="ヒラギノ角ゴ Std W8"/>
                <a:ea typeface="ヒラギノ角ゴ Std W8"/>
                <a:cs typeface="ヒラギノ角ゴ Std W8"/>
              </a:rPr>
              <a:t>water planet</a:t>
            </a:r>
            <a:endParaRPr lang="ja-JP" altLang="en-US" sz="4000" dirty="0">
              <a:solidFill>
                <a:srgbClr val="FFFF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914400"/>
            <a:ext cx="2984500" cy="271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400" y="5205393"/>
            <a:ext cx="976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ヒラギノ角ゴ StdN W8"/>
                <a:ea typeface="ヒラギノ角ゴ StdN W8"/>
                <a:cs typeface="ヒラギノ角ゴ StdN W8"/>
              </a:rPr>
              <a:t>Required conditions to become water planet</a:t>
            </a:r>
            <a:r>
              <a:rPr lang="en-US" altLang="ja-JP" sz="3600" dirty="0" smtClean="0">
                <a:solidFill>
                  <a:srgbClr val="000090"/>
                </a:solidFill>
                <a:latin typeface="Abadi MT Condensed Extra Bold"/>
                <a:ea typeface="ヒラギノ角ゴ ProN W6"/>
                <a:cs typeface="Abadi MT Condensed Extra Bold"/>
              </a:rPr>
              <a:t>:</a:t>
            </a:r>
          </a:p>
          <a:p>
            <a:r>
              <a:rPr lang="en-US" altLang="ja-JP" sz="3600" dirty="0" smtClean="0">
                <a:solidFill>
                  <a:srgbClr val="000090"/>
                </a:solidFill>
                <a:latin typeface="Abadi MT Condensed Extra Bold"/>
                <a:ea typeface="ヒラギノ角ゴ ProN W6"/>
                <a:cs typeface="Abadi MT Condensed Extra Bold"/>
              </a:rPr>
              <a:t>  Atmospheric temp. 0 - 100 </a:t>
            </a:r>
            <a:r>
              <a:rPr lang="en-US" altLang="ja-JP" sz="3200" dirty="0" smtClean="0">
                <a:solidFill>
                  <a:srgbClr val="000090"/>
                </a:solidFill>
                <a:latin typeface="Abadi MT Condensed Extra Bold"/>
                <a:ea typeface="ヒラギノ角ゴ ProN W6"/>
                <a:cs typeface="Abadi MT Condensed Extra Bold"/>
              </a:rPr>
              <a:t>℃</a:t>
            </a:r>
            <a:r>
              <a:rPr lang="ja-JP" altLang="en-US" sz="3600" dirty="0" smtClean="0">
                <a:solidFill>
                  <a:srgbClr val="000090"/>
                </a:solidFill>
                <a:latin typeface="Abadi MT Condensed Extra Bold"/>
                <a:ea typeface="ヒラギノ角ゴ ProN W6"/>
                <a:cs typeface="Abadi MT Condensed Extra Bold"/>
              </a:rPr>
              <a:t>（</a:t>
            </a:r>
            <a:r>
              <a:rPr lang="en-US" altLang="ja-JP" sz="3600" dirty="0" smtClean="0">
                <a:solidFill>
                  <a:srgbClr val="000090"/>
                </a:solidFill>
                <a:latin typeface="Abadi MT Condensed Extra Bold"/>
                <a:ea typeface="ヒラギノ角ゴ ProN W6"/>
                <a:cs typeface="Abadi MT Condensed Extra Bold"/>
              </a:rPr>
              <a:t>1 </a:t>
            </a:r>
            <a:r>
              <a:rPr lang="en-US" altLang="ja-JP" sz="3600" dirty="0" err="1" smtClean="0">
                <a:solidFill>
                  <a:srgbClr val="000090"/>
                </a:solidFill>
                <a:latin typeface="Abadi MT Condensed Extra Bold"/>
                <a:ea typeface="ヒラギノ角ゴ ProN W6"/>
                <a:cs typeface="Abadi MT Condensed Extra Bold"/>
              </a:rPr>
              <a:t>atm</a:t>
            </a:r>
            <a:r>
              <a:rPr lang="ja-JP" altLang="en-US" sz="3600" dirty="0" smtClean="0">
                <a:solidFill>
                  <a:srgbClr val="000090"/>
                </a:solidFill>
                <a:latin typeface="Abadi MT Condensed Extra Bold"/>
                <a:ea typeface="ヒラギノ角ゴ ProN W6"/>
                <a:cs typeface="Abadi MT Condensed Extra Bold"/>
              </a:rPr>
              <a:t>）</a:t>
            </a:r>
            <a:endParaRPr lang="en-US" altLang="ja-JP" sz="3600" dirty="0">
              <a:solidFill>
                <a:srgbClr val="000090"/>
              </a:solidFill>
              <a:latin typeface="Abadi MT Condensed Extra Bold"/>
              <a:ea typeface="ヒラギノ角ゴ ProN W6"/>
              <a:cs typeface="Abadi MT Condensed Extra Bold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886200"/>
            <a:ext cx="98044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ヒラギノ角ゴ StdN W8"/>
                <a:ea typeface="ヒラギノ角ゴ StdN W8"/>
                <a:cs typeface="ヒラギノ角ゴ StdN W8"/>
              </a:rPr>
              <a:t>Why only the earth in 8 planets in the solar </a:t>
            </a:r>
          </a:p>
          <a:p>
            <a:r>
              <a:rPr lang="en-US" altLang="ja-JP" sz="2800" dirty="0" smtClean="0">
                <a:solidFill>
                  <a:srgbClr val="000000"/>
                </a:solidFill>
                <a:latin typeface="ヒラギノ角ゴ StdN W8"/>
                <a:ea typeface="ヒラギノ角ゴ StdN W8"/>
                <a:cs typeface="ヒラギノ角ゴ StdN W8"/>
              </a:rPr>
              <a:t>system has a large amount of liquid water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14375"/>
            <a:ext cx="9575800" cy="3914775"/>
          </a:xfrm>
          <a:prstGeom prst="rect">
            <a:avLst/>
          </a:prstGeom>
          <a:solidFill>
            <a:srgbClr val="99FFEE"/>
          </a:solidFill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9400" y="38100"/>
            <a:ext cx="9296400" cy="646331"/>
          </a:xfrm>
          <a:prstGeom prst="rect">
            <a:avLst/>
          </a:prstGeom>
          <a:solidFill>
            <a:srgbClr val="550A15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3600" b="1" dirty="0" smtClean="0">
                <a:solidFill>
                  <a:srgbClr val="FFFFFF"/>
                </a:solidFill>
                <a:ea typeface="ＡＲ丸ゴシック体Ｍ" pitchFamily="-94" charset="-128"/>
                <a:cs typeface="ＡＲ丸ゴシック体Ｍ" pitchFamily="-94" charset="-128"/>
              </a:rPr>
              <a:t>　</a:t>
            </a:r>
            <a:r>
              <a:rPr lang="en-US" altLang="ja-JP" sz="36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8 Planets in the solar system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33164" name="Rectangle 12"/>
          <p:cNvSpPr>
            <a:spLocks noChangeArrowheads="1"/>
          </p:cNvSpPr>
          <p:nvPr/>
        </p:nvSpPr>
        <p:spPr bwMode="auto">
          <a:xfrm>
            <a:off x="1244600" y="6229350"/>
            <a:ext cx="1752600" cy="203200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>
                <a:alpha val="25882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dirty="0">
              <a:solidFill>
                <a:srgbClr val="FF0000">
                  <a:alpha val="43921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" y="4700885"/>
            <a:ext cx="6754564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1</a:t>
            </a:r>
            <a:r>
              <a:rPr lang="en-US" altLang="ja-JP" baseline="30000" dirty="0" smtClean="0">
                <a:latin typeface="ヒラギノ角ゴ StdN W8"/>
                <a:ea typeface="ヒラギノ角ゴ StdN W8"/>
                <a:cs typeface="ヒラギノ角ゴ StdN W8"/>
              </a:rPr>
              <a:t>st</a:t>
            </a:r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 condition</a:t>
            </a:r>
            <a:r>
              <a:rPr lang="ja-JP" altLang="en-US" dirty="0" smtClean="0">
                <a:latin typeface="ヒラギノ角ゴ StdN W8"/>
                <a:ea typeface="ヒラギノ角ゴ StdN W8"/>
                <a:cs typeface="ヒラギノ角ゴ StdN W8"/>
              </a:rPr>
              <a:t>：</a:t>
            </a:r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Distance from the Sun</a:t>
            </a:r>
            <a:endParaRPr kumimoji="1" lang="ja-JP" altLang="en-US" dirty="0"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1219200" y="3232150"/>
            <a:ext cx="2171700" cy="2222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444500" y="5122771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>
                <a:solidFill>
                  <a:schemeClr val="hlink"/>
                </a:solidFill>
              </a:rPr>
              <a:t>・　　　　　　　　</a:t>
            </a:r>
            <a:endParaRPr lang="en-US" altLang="ja-JP" sz="1800" dirty="0" smtClean="0">
              <a:solidFill>
                <a:srgbClr val="660066"/>
              </a:solidFill>
            </a:endParaRPr>
          </a:p>
          <a:p>
            <a:r>
              <a:rPr lang="en-US" altLang="ja-JP" sz="1800" dirty="0" smtClean="0">
                <a:solidFill>
                  <a:schemeClr val="bg2"/>
                </a:solidFill>
                <a:latin typeface="Bernard MT Condensed"/>
                <a:cs typeface="Bernard MT Condensed"/>
              </a:rPr>
              <a:t>Planet</a:t>
            </a:r>
            <a:r>
              <a:rPr lang="ja-JP" altLang="en-US" sz="2000" b="1" dirty="0" smtClean="0">
                <a:solidFill>
                  <a:schemeClr val="bg2"/>
                </a:solidFill>
                <a:latin typeface="Osaka" pitchFamily="-112" charset="-128"/>
              </a:rPr>
              <a:t>：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</a:t>
            </a:r>
            <a:r>
              <a:rPr lang="ja-JP" altLang="en-US" sz="1400" b="1" dirty="0" smtClean="0">
                <a:solidFill>
                  <a:schemeClr val="bg2"/>
                </a:solidFill>
                <a:latin typeface="Bernard MT Condensed"/>
                <a:cs typeface="Bernard MT Condensed"/>
              </a:rPr>
              <a:t>Mercury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  <a:cs typeface="Bernard MT Condensed"/>
              </a:rPr>
              <a:t>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 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Venus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          Earth  	Mars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　　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Jupiter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  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　　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Saturn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   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　　　　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Uranus</a:t>
            </a:r>
            <a:r>
              <a:rPr lang="en-US" altLang="ja-JP" sz="1400" b="1" dirty="0" smtClean="0">
                <a:solidFill>
                  <a:schemeClr val="bg2"/>
                </a:solidFill>
                <a:latin typeface="Osaka" pitchFamily="-112" charset="-128"/>
              </a:rPr>
              <a:t>    </a:t>
            </a:r>
            <a:r>
              <a:rPr lang="ja-JP" altLang="en-US" sz="1400" b="1" dirty="0" smtClean="0">
                <a:solidFill>
                  <a:schemeClr val="bg2"/>
                </a:solidFill>
                <a:latin typeface="Osaka" pitchFamily="-112" charset="-128"/>
              </a:rPr>
              <a:t>　　Neptune</a:t>
            </a:r>
            <a:endParaRPr lang="en-US" altLang="ja-JP" sz="1400" b="1" dirty="0" smtClean="0">
              <a:solidFill>
                <a:schemeClr val="bg2"/>
              </a:solidFill>
              <a:latin typeface="Osaka" pitchFamily="-112" charset="-128"/>
            </a:endParaRPr>
          </a:p>
          <a:p>
            <a:r>
              <a:rPr lang="en-US" altLang="ja-JP" sz="1800" b="1" dirty="0" smtClean="0">
                <a:solidFill>
                  <a:schemeClr val="bg2"/>
                </a:solidFill>
                <a:latin typeface="Bernard MT Condensed"/>
                <a:cs typeface="Bernard MT Condensed"/>
              </a:rPr>
              <a:t>Surface </a:t>
            </a:r>
            <a:r>
              <a:rPr lang="ja-JP" altLang="en-US" sz="1600" b="1" dirty="0" smtClean="0">
                <a:solidFill>
                  <a:schemeClr val="bg2"/>
                </a:solidFill>
                <a:latin typeface="Osaka" pitchFamily="-112" charset="-128"/>
              </a:rPr>
              <a:t>：</a:t>
            </a:r>
            <a:r>
              <a:rPr lang="en-US" altLang="ja-JP" sz="2000" b="1" dirty="0" smtClean="0">
                <a:solidFill>
                  <a:srgbClr val="FF0000"/>
                </a:solidFill>
                <a:latin typeface="Osaka" pitchFamily="-112" charset="-128"/>
              </a:rPr>
              <a:t>330     200 </a:t>
            </a:r>
            <a:r>
              <a:rPr lang="en-US" altLang="ja-JP" sz="2000" b="1" dirty="0">
                <a:solidFill>
                  <a:schemeClr val="bg2"/>
                </a:solidFill>
                <a:latin typeface="Osaka" pitchFamily="-112" charset="-128"/>
              </a:rPr>
              <a:t>	 </a:t>
            </a:r>
            <a:r>
              <a:rPr lang="en-US" altLang="ja-JP" sz="2000" b="1" dirty="0">
                <a:solidFill>
                  <a:srgbClr val="800000"/>
                </a:solidFill>
                <a:latin typeface="ヒラギノ角ゴ Std W8"/>
                <a:ea typeface="ヒラギノ角ゴ Std W8"/>
                <a:cs typeface="ヒラギノ角ゴ Std W8"/>
              </a:rPr>
              <a:t>15</a:t>
            </a:r>
            <a:r>
              <a:rPr lang="en-US" altLang="ja-JP" sz="2000" b="1" dirty="0">
                <a:solidFill>
                  <a:srgbClr val="7C34E4"/>
                </a:solidFill>
                <a:latin typeface="Osaka" pitchFamily="-112" charset="-128"/>
              </a:rPr>
              <a:t> </a:t>
            </a:r>
            <a:r>
              <a:rPr lang="en-US" altLang="ja-JP" sz="2000" b="1" dirty="0">
                <a:solidFill>
                  <a:schemeClr val="bg2"/>
                </a:solidFill>
                <a:latin typeface="Osaka" pitchFamily="-112" charset="-128"/>
              </a:rPr>
              <a:t> </a:t>
            </a:r>
            <a:r>
              <a:rPr lang="ja-JP" altLang="en-US" sz="2000" b="1" dirty="0">
                <a:solidFill>
                  <a:schemeClr val="bg2"/>
                </a:solidFill>
                <a:latin typeface="Osaka" pitchFamily="-112" charset="-128"/>
              </a:rPr>
              <a:t>　</a:t>
            </a:r>
            <a:r>
              <a:rPr lang="en-US" altLang="ja-JP" sz="2000" b="1" dirty="0">
                <a:solidFill>
                  <a:schemeClr val="bg2"/>
                </a:solidFill>
                <a:latin typeface="Osaka" pitchFamily="-112" charset="-128"/>
              </a:rPr>
              <a:t>   </a:t>
            </a:r>
            <a:r>
              <a:rPr lang="en-US" altLang="ja-JP" sz="2000" b="1" dirty="0">
                <a:solidFill>
                  <a:srgbClr val="0000FF"/>
                </a:solidFill>
                <a:latin typeface="Osaka" pitchFamily="-112" charset="-128"/>
              </a:rPr>
              <a:t>-50</a:t>
            </a:r>
            <a:r>
              <a:rPr lang="en-US" altLang="ja-JP" sz="2000" b="1" dirty="0" smtClean="0">
                <a:solidFill>
                  <a:srgbClr val="0000FF"/>
                </a:solidFill>
                <a:latin typeface="Osaka" pitchFamily="-112" charset="-128"/>
              </a:rPr>
              <a:t>  </a:t>
            </a:r>
            <a:r>
              <a:rPr lang="en-US" altLang="ja-JP" sz="2000" b="1" dirty="0">
                <a:solidFill>
                  <a:srgbClr val="0000FF"/>
                </a:solidFill>
                <a:latin typeface="Osaka" pitchFamily="-112" charset="-128"/>
              </a:rPr>
              <a:t>-130     -150      -190      -200   </a:t>
            </a:r>
            <a:r>
              <a:rPr lang="ja-JP" altLang="en-US" sz="2000" b="1" dirty="0">
                <a:solidFill>
                  <a:srgbClr val="0000FF"/>
                </a:solidFill>
                <a:latin typeface="Osaka" pitchFamily="-112" charset="-128"/>
              </a:rPr>
              <a:t>（</a:t>
            </a:r>
            <a:r>
              <a:rPr lang="en-US" altLang="ja-JP" sz="2000" b="1" dirty="0">
                <a:solidFill>
                  <a:srgbClr val="0000FF"/>
                </a:solidFill>
                <a:latin typeface="Osaka" pitchFamily="-112" charset="-128"/>
              </a:rPr>
              <a:t>℃</a:t>
            </a:r>
            <a:r>
              <a:rPr lang="ja-JP" altLang="en-US" sz="2000" b="1" dirty="0" smtClean="0">
                <a:solidFill>
                  <a:srgbClr val="0000FF"/>
                </a:solidFill>
                <a:latin typeface="Osaka" pitchFamily="-112" charset="-128"/>
              </a:rPr>
              <a:t>）</a:t>
            </a:r>
            <a:endParaRPr lang="en-US" altLang="ja-JP" sz="2000" b="1" dirty="0" smtClean="0">
              <a:solidFill>
                <a:srgbClr val="0000FF"/>
              </a:solidFill>
              <a:latin typeface="Osaka" pitchFamily="-112" charset="-128"/>
            </a:endParaRPr>
          </a:p>
          <a:p>
            <a:r>
              <a:rPr lang="en-US" altLang="ja-JP" sz="1800" b="1" dirty="0" smtClean="0">
                <a:solidFill>
                  <a:schemeClr val="bg2"/>
                </a:solidFill>
                <a:latin typeface="Bernard MT Condensed"/>
                <a:cs typeface="Bernard MT Condensed"/>
              </a:rPr>
              <a:t> temp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4501" y="3707655"/>
            <a:ext cx="403938" cy="17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140200" y="6191250"/>
            <a:ext cx="4381499" cy="228600"/>
          </a:xfrm>
          <a:prstGeom prst="rect">
            <a:avLst/>
          </a:prstGeom>
          <a:solidFill>
            <a:srgbClr val="3366FF">
              <a:alpha val="43921"/>
            </a:srgbClr>
          </a:solidFill>
          <a:ln w="9525">
            <a:solidFill>
              <a:schemeClr val="tx1">
                <a:alpha val="25882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" y="2178051"/>
            <a:ext cx="812800" cy="369332"/>
          </a:xfrm>
          <a:prstGeom prst="rect">
            <a:avLst/>
          </a:prstGeom>
          <a:solidFill>
            <a:srgbClr val="58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>
                <a:latin typeface="Abadi MT Condensed Extra Bold"/>
                <a:cs typeface="Abadi MT Condensed Extra Bold"/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Earth</a:t>
            </a:r>
            <a:endParaRPr kumimoji="1" lang="ja-JP" altLang="en-US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101" y="1733550"/>
            <a:ext cx="482599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Sun</a:t>
            </a:r>
            <a:endParaRPr kumimoji="1" lang="ja-JP" altLang="en-US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500" y="282575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①② ③ ④</a:t>
            </a:r>
            <a:endParaRPr kumimoji="1" lang="ja-JP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30500" y="38925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⑤    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70500" y="39179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⑥</a:t>
            </a:r>
            <a:endParaRPr kumimoji="1" lang="ja-JP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89800" y="31432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⑦</a:t>
            </a:r>
            <a:endParaRPr kumimoji="1" lang="ja-JP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58200" y="31686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⑧</a:t>
            </a:r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58900" y="5226050"/>
            <a:ext cx="692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2"/>
                </a:solidFill>
              </a:rPr>
              <a:t>①</a:t>
            </a:r>
            <a:r>
              <a:rPr kumimoji="1" lang="ja-JP" altLang="en-US" sz="2000" dirty="0" smtClean="0">
                <a:solidFill>
                  <a:schemeClr val="bg2"/>
                </a:solidFill>
              </a:rPr>
              <a:t>　　　　　</a:t>
            </a:r>
            <a:r>
              <a:rPr kumimoji="1" lang="en-US" altLang="ja-JP" sz="2000" dirty="0" smtClean="0">
                <a:solidFill>
                  <a:schemeClr val="bg2"/>
                </a:solidFill>
              </a:rPr>
              <a:t>②  </a:t>
            </a:r>
            <a:r>
              <a:rPr kumimoji="1" lang="ja-JP" altLang="en-US" sz="2000" dirty="0" smtClean="0">
                <a:solidFill>
                  <a:schemeClr val="bg2"/>
                </a:solidFill>
              </a:rPr>
              <a:t>　　　　　　　　　　　　</a:t>
            </a:r>
            <a:r>
              <a:rPr kumimoji="1" lang="en-US" altLang="ja-JP" sz="2000" dirty="0" smtClean="0">
                <a:solidFill>
                  <a:schemeClr val="bg2"/>
                </a:solidFill>
              </a:rPr>
              <a:t>③ </a:t>
            </a:r>
            <a:r>
              <a:rPr kumimoji="1" lang="ja-JP" altLang="en-US" sz="2000" dirty="0" smtClean="0">
                <a:solidFill>
                  <a:schemeClr val="bg2"/>
                </a:solidFill>
              </a:rPr>
              <a:t>　　　　　　　</a:t>
            </a:r>
            <a:r>
              <a:rPr kumimoji="1" lang="en-US" altLang="ja-JP" sz="2000" dirty="0" smtClean="0">
                <a:solidFill>
                  <a:schemeClr val="bg2"/>
                </a:solidFill>
              </a:rPr>
              <a:t>④</a:t>
            </a:r>
            <a:r>
              <a:rPr kumimoji="1" lang="ja-JP" altLang="en-US" sz="2000" dirty="0" smtClean="0">
                <a:solidFill>
                  <a:schemeClr val="bg2"/>
                </a:solidFill>
              </a:rPr>
              <a:t>　　　　　　</a:t>
            </a:r>
            <a:r>
              <a:rPr kumimoji="1" lang="en-US" altLang="ja-JP" sz="2000" dirty="0" smtClean="0">
                <a:solidFill>
                  <a:schemeClr val="bg2"/>
                </a:solidFill>
              </a:rPr>
              <a:t>⑤</a:t>
            </a:r>
            <a:r>
              <a:rPr kumimoji="1" lang="ja-JP" altLang="en-US" sz="2000" dirty="0" smtClean="0">
                <a:solidFill>
                  <a:schemeClr val="bg2"/>
                </a:solidFill>
              </a:rPr>
              <a:t>　　　　　　　　　</a:t>
            </a:r>
            <a:r>
              <a:rPr kumimoji="1" lang="en-US" altLang="ja-JP" sz="2000" dirty="0" smtClean="0">
                <a:solidFill>
                  <a:schemeClr val="bg2"/>
                </a:solidFill>
              </a:rPr>
              <a:t>⑥</a:t>
            </a:r>
            <a:r>
              <a:rPr kumimoji="1" lang="ja-JP" altLang="en-US" sz="2000" dirty="0" smtClean="0">
                <a:solidFill>
                  <a:schemeClr val="bg2"/>
                </a:solidFill>
              </a:rPr>
              <a:t>　　　　　　　　　　</a:t>
            </a:r>
            <a:r>
              <a:rPr kumimoji="1" lang="en-US" altLang="ja-JP" sz="2000" dirty="0" smtClean="0">
                <a:solidFill>
                  <a:schemeClr val="bg2"/>
                </a:solidFill>
              </a:rPr>
              <a:t>⑦</a:t>
            </a:r>
            <a:r>
              <a:rPr kumimoji="1" lang="ja-JP" altLang="en-US" sz="2000" dirty="0" smtClean="0">
                <a:solidFill>
                  <a:schemeClr val="bg2"/>
                </a:solidFill>
              </a:rPr>
              <a:t>　　　　　　　　　　</a:t>
            </a:r>
            <a:r>
              <a:rPr kumimoji="1" lang="en-US" altLang="ja-JP" sz="2000" dirty="0" smtClean="0">
                <a:solidFill>
                  <a:schemeClr val="bg2"/>
                </a:solidFill>
              </a:rPr>
              <a:t>⑧</a:t>
            </a:r>
            <a:endParaRPr kumimoji="1" lang="ja-JP" alt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 1"/>
          <p:cNvSpPr txBox="1">
            <a:spLocks noGrp="1"/>
          </p:cNvSpPr>
          <p:nvPr/>
        </p:nvSpPr>
        <p:spPr bwMode="auto">
          <a:xfrm>
            <a:off x="330200" y="6245225"/>
            <a:ext cx="2476500" cy="47625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kumimoji="0" lang="en-US" altLang="ja-JP" sz="1400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-152400" y="152400"/>
            <a:ext cx="9867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chemeClr val="hlink"/>
                </a:solidFill>
                <a:ea typeface="ＤＦＰ特太ゴシック体" pitchFamily="1" charset="-128"/>
                <a:cs typeface="ＤＦＰ特太ゴシック体" pitchFamily="1" charset="-128"/>
              </a:rPr>
              <a:t>・</a:t>
            </a:r>
            <a:endParaRPr lang="en-US" altLang="ja-JP" dirty="0" smtClean="0"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     </a:t>
            </a:r>
            <a:r>
              <a:rPr lang="en-US" altLang="ja-JP" dirty="0" smtClean="0">
                <a:solidFill>
                  <a:schemeClr val="tx2"/>
                </a:solidFill>
                <a:latin typeface="ヒラギノ角ゴ StdN W8"/>
                <a:ea typeface="ヒラギノ角ゴ StdN W8"/>
                <a:cs typeface="ヒラギノ角ゴ StdN W8"/>
              </a:rPr>
              <a:t>No water on the Moon. 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ヒラギノ角ゴ StdN W8"/>
                <a:ea typeface="ヒラギノ角ゴ StdN W8"/>
                <a:cs typeface="ヒラギノ角ゴ StdN W8"/>
              </a:rPr>
              <a:t>     Why?</a:t>
            </a:r>
          </a:p>
          <a:p>
            <a:r>
              <a:rPr lang="en-US" altLang="ja-JP" sz="2000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        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Distance between the Sun </a:t>
            </a:r>
          </a:p>
          <a:p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        and the Moon/Earth is almost same. </a:t>
            </a:r>
            <a:endParaRPr lang="en-US" altLang="ja-JP" dirty="0" smtClean="0">
              <a:solidFill>
                <a:srgbClr val="FFFF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endParaRPr lang="en-US" altLang="ja-JP" sz="2800" dirty="0" smtClean="0">
              <a:solidFill>
                <a:srgbClr val="FFFF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330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613400" y="3568700"/>
            <a:ext cx="3987756" cy="1015663"/>
          </a:xfrm>
          <a:prstGeom prst="rect">
            <a:avLst/>
          </a:prstGeom>
          <a:solidFill>
            <a:srgbClr val="F8FF34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Surface temp. of the Moon:</a:t>
            </a:r>
          </a:p>
          <a:p>
            <a:r>
              <a:rPr lang="en-US" altLang="ja-JP" sz="2000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    110℃ in the daytime</a:t>
            </a:r>
            <a:r>
              <a:rPr lang="ja-JP" altLang="en-US" sz="2000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endParaRPr lang="en-US" altLang="ja-JP" sz="200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en-US" altLang="ja-JP" sz="2000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   -180℃ at night</a:t>
            </a:r>
            <a:endParaRPr lang="ja-JP" altLang="en-US" sz="2000" dirty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72713" name="テキスト ボックス 8"/>
          <p:cNvSpPr txBox="1">
            <a:spLocks noChangeArrowheads="1"/>
          </p:cNvSpPr>
          <p:nvPr/>
        </p:nvSpPr>
        <p:spPr bwMode="auto">
          <a:xfrm>
            <a:off x="685800" y="5257800"/>
            <a:ext cx="79375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The Earth fills the two conditions </a:t>
            </a:r>
            <a:r>
              <a:rPr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by a miracle</a:t>
            </a:r>
            <a:r>
              <a:rPr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,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and then became water planet.</a:t>
            </a:r>
            <a:endParaRPr lang="ja-JP" altLang="en-US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3562" name="テキスト ボックス 9"/>
          <p:cNvSpPr txBox="1">
            <a:spLocks noChangeArrowheads="1"/>
          </p:cNvSpPr>
          <p:nvPr/>
        </p:nvSpPr>
        <p:spPr bwMode="auto">
          <a:xfrm>
            <a:off x="6489700" y="1841500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Moon</a:t>
            </a:r>
            <a:endParaRPr lang="ja-JP" altLang="en-US" sz="2800" dirty="0">
              <a:solidFill>
                <a:srgbClr val="FFFF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900" y="101600"/>
            <a:ext cx="3156863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2</a:t>
            </a:r>
            <a:r>
              <a:rPr lang="en-US" altLang="ja-JP" sz="1400" dirty="0" smtClean="0">
                <a:latin typeface="ヒラギノ角ゴ ProN W6"/>
                <a:ea typeface="ヒラギノ角ゴ ProN W6"/>
                <a:cs typeface="ヒラギノ角ゴ ProN W6"/>
              </a:rPr>
              <a:t>nd</a:t>
            </a:r>
            <a:r>
              <a:rPr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 Condition: size 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9750" y="2095500"/>
            <a:ext cx="3257550" cy="272725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98900" y="2654300"/>
            <a:ext cx="3843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  <a:latin typeface="ヒラギノ角ゴ StdN W8"/>
                <a:ea typeface="ヒラギノ角ゴ StdN W8"/>
                <a:cs typeface="ヒラギノ角ゴ StdN W8"/>
              </a:rPr>
              <a:t>Gravit</a:t>
            </a:r>
            <a:r>
              <a:rPr lang="en-US" altLang="ja-JP" sz="2000" dirty="0" smtClean="0">
                <a:solidFill>
                  <a:srgbClr val="FFFF00"/>
                </a:solidFill>
                <a:latin typeface="ヒラギノ角ゴ StdN W8"/>
                <a:ea typeface="ヒラギノ角ゴ StdN W8"/>
                <a:cs typeface="ヒラギノ角ゴ StdN W8"/>
              </a:rPr>
              <a:t>ation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ヒラギノ角ゴ StdN W8"/>
                <a:ea typeface="ヒラギノ角ゴ StdN W8"/>
                <a:cs typeface="ヒラギノ角ゴ StdN W8"/>
              </a:rPr>
              <a:t> of the moon:</a:t>
            </a:r>
          </a:p>
          <a:p>
            <a:r>
              <a:rPr lang="en-US" altLang="ja-JP" sz="2000" dirty="0" smtClean="0">
                <a:solidFill>
                  <a:srgbClr val="FFFF00"/>
                </a:solidFill>
                <a:latin typeface="ヒラギノ角ゴ StdN W8"/>
                <a:ea typeface="ヒラギノ角ゴ StdN W8"/>
                <a:cs typeface="ヒラギノ角ゴ StdN W8"/>
              </a:rPr>
              <a:t> 1/6 of the earth</a:t>
            </a:r>
            <a:endParaRPr kumimoji="1" lang="en-US" altLang="ja-JP" sz="2000" dirty="0" smtClean="0">
              <a:solidFill>
                <a:srgbClr val="FFFF00"/>
              </a:solidFill>
              <a:latin typeface="ヒラギノ角ゴ StdN W8"/>
              <a:ea typeface="ヒラギノ角ゴ StdN W8"/>
              <a:cs typeface="ヒラギノ角ゴ StdN W8"/>
            </a:endParaRPr>
          </a:p>
          <a:p>
            <a:endParaRPr lang="en-US" altLang="ja-JP" sz="2000" dirty="0" smtClean="0">
              <a:solidFill>
                <a:srgbClr val="FFFF00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 autoUpdateAnimBg="0"/>
      <p:bldP spid="727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40100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228600" y="1295400"/>
            <a:ext cx="4948238" cy="1569660"/>
          </a:xfrm>
          <a:prstGeom prst="rect">
            <a:avLst/>
          </a:prstGeom>
          <a:solidFill>
            <a:srgbClr val="4E07D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200" b="1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Life generated in the sea 3.8 billion years ago.</a:t>
            </a:r>
          </a:p>
        </p:txBody>
      </p:sp>
      <p:sp>
        <p:nvSpPr>
          <p:cNvPr id="179206" name="Text Box 1030"/>
          <p:cNvSpPr txBox="1">
            <a:spLocks noChangeArrowheads="1"/>
          </p:cNvSpPr>
          <p:nvPr/>
        </p:nvSpPr>
        <p:spPr bwMode="auto">
          <a:xfrm>
            <a:off x="228600" y="5334000"/>
            <a:ext cx="9016999" cy="1200328"/>
          </a:xfrm>
          <a:prstGeom prst="rect">
            <a:avLst/>
          </a:prstGeom>
          <a:solidFill>
            <a:srgbClr val="F3F73E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ja-JP" b="1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▼ Human species appeared 2 million years ago,</a:t>
            </a:r>
          </a:p>
          <a:p>
            <a:r>
              <a:rPr kumimoji="0" lang="en-US" altLang="ja-JP" b="1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    holding water, 2/3 of their weight, necessary</a:t>
            </a:r>
          </a:p>
          <a:p>
            <a:r>
              <a:rPr kumimoji="0" lang="en-US" altLang="ja-JP" b="1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    for sustaining the life.</a:t>
            </a:r>
            <a:endParaRPr kumimoji="0" lang="ja-JP" altLang="en-US" b="1" dirty="0">
              <a:solidFill>
                <a:schemeClr val="bg2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74759" name="Rectangle 1031"/>
          <p:cNvSpPr>
            <a:spLocks noChangeArrowheads="1"/>
          </p:cNvSpPr>
          <p:nvPr/>
        </p:nvSpPr>
        <p:spPr bwMode="auto">
          <a:xfrm>
            <a:off x="5372100" y="1333500"/>
            <a:ext cx="3794883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2000" dirty="0" smtClean="0">
                <a:solidFill>
                  <a:srgbClr val="000090"/>
                </a:solidFill>
                <a:latin typeface="ヒラギノ角ゴ ProN W6"/>
                <a:ea typeface="ヒラギノ角ゴ ProN W6"/>
                <a:cs typeface="ヒラギノ角ゴ ProN W6"/>
              </a:rPr>
              <a:t>Genesis of living organism</a:t>
            </a:r>
            <a:endParaRPr kumimoji="0" lang="ja-JP" altLang="en-US" sz="2000" dirty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74760" name="テキスト ボックス 9"/>
          <p:cNvSpPr txBox="1">
            <a:spLocks noChangeArrowheads="1"/>
          </p:cNvSpPr>
          <p:nvPr/>
        </p:nvSpPr>
        <p:spPr bwMode="auto">
          <a:xfrm>
            <a:off x="5422900" y="4368800"/>
            <a:ext cx="3949700" cy="83099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ja-JP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    Image of </a:t>
            </a:r>
            <a:r>
              <a:rPr kumimoji="0" lang="en-US" altLang="ja-JP" b="1" dirty="0" err="1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archaeocyte</a:t>
            </a:r>
            <a:endParaRPr kumimoji="0" lang="en-US" altLang="ja-JP" b="1" dirty="0" smtClean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  <a:p>
            <a:r>
              <a:rPr kumimoji="0" lang="en-US" altLang="ja-JP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    (original cell) in the sea</a:t>
            </a:r>
          </a:p>
          <a:p>
            <a:endParaRPr lang="ja-JP" altLang="en-US" dirty="0">
              <a:solidFill>
                <a:srgbClr val="FFFFFF"/>
              </a:solidFill>
              <a:latin typeface="+mn-lt"/>
              <a:ea typeface="ヒラギノ丸ゴ ProN W4"/>
              <a:cs typeface="ヒラギノ丸ゴ ProN W4"/>
            </a:endParaRPr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165100" y="76200"/>
            <a:ext cx="9588500" cy="892552"/>
          </a:xfrm>
          <a:prstGeom prst="rect">
            <a:avLst/>
          </a:prstGeom>
          <a:solidFill>
            <a:srgbClr val="550A15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Why living organisms exist in the Earth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？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   </a:t>
            </a:r>
          </a:p>
          <a:p>
            <a:pPr algn="r"/>
            <a:r>
              <a:rPr lang="en-US" altLang="ja-JP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(Hypothesis</a:t>
            </a:r>
            <a:r>
              <a:rPr lang="ja-JP" altLang="en-US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）</a:t>
            </a:r>
            <a:endParaRPr lang="en-US" altLang="ja-JP" dirty="0" smtClean="0">
              <a:solidFill>
                <a:srgbClr val="FFFFFF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300" y="3390900"/>
            <a:ext cx="4711546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0" lang="en-US" altLang="ja-JP" b="1" dirty="0" smtClean="0">
                <a:solidFill>
                  <a:srgbClr val="800000"/>
                </a:solidFill>
                <a:latin typeface="ヒラギノ角ゴ StdN W8"/>
                <a:ea typeface="ヒラギノ角ゴ StdN W8"/>
                <a:cs typeface="ヒラギノ角ゴ StdN W8"/>
              </a:rPr>
              <a:t>▼</a:t>
            </a:r>
            <a:r>
              <a:rPr lang="en-US" altLang="ja-JP" dirty="0" smtClean="0">
                <a:solidFill>
                  <a:srgbClr val="800000"/>
                </a:solidFill>
                <a:latin typeface="ヒラギノ角ゴ StdN W8"/>
                <a:ea typeface="ヒラギノ角ゴ StdN W8"/>
                <a:cs typeface="ヒラギノ角ゴ StdN W8"/>
              </a:rPr>
              <a:t>All organisms including </a:t>
            </a:r>
          </a:p>
          <a:p>
            <a:r>
              <a:rPr lang="en-US" altLang="ja-JP" dirty="0" smtClean="0">
                <a:solidFill>
                  <a:srgbClr val="800000"/>
                </a:solidFill>
                <a:latin typeface="ヒラギノ角ゴ StdN W8"/>
                <a:ea typeface="ヒラギノ角ゴ StdN W8"/>
                <a:cs typeface="ヒラギノ角ゴ StdN W8"/>
              </a:rPr>
              <a:t>  animals hold water </a:t>
            </a:r>
          </a:p>
          <a:p>
            <a:r>
              <a:rPr lang="en-US" altLang="ja-JP" dirty="0" smtClean="0">
                <a:solidFill>
                  <a:srgbClr val="800000"/>
                </a:solidFill>
                <a:latin typeface="ヒラギノ角ゴ StdN W8"/>
                <a:ea typeface="ヒラギノ角ゴ StdN W8"/>
                <a:cs typeface="ヒラギノ角ゴ StdN W8"/>
              </a:rPr>
              <a:t>  to sustain their life.</a:t>
            </a:r>
          </a:p>
          <a:p>
            <a:r>
              <a:rPr lang="en-US" altLang="ja-JP" dirty="0" smtClean="0">
                <a:solidFill>
                  <a:srgbClr val="800000"/>
                </a:solidFill>
                <a:latin typeface="ヒラギノ角ゴ StdN W8"/>
                <a:ea typeface="ヒラギノ角ゴ StdN W8"/>
                <a:cs typeface="ヒラギノ角ゴ StdN W8"/>
              </a:rPr>
              <a:t> </a:t>
            </a:r>
            <a:endParaRPr kumimoji="1" lang="ja-JP" altLang="en-US" dirty="0">
              <a:solidFill>
                <a:srgbClr val="800000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/>
      <p:bldP spid="74759" grpId="0" animBg="1"/>
      <p:bldP spid="747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38100"/>
            <a:ext cx="3886200" cy="584776"/>
          </a:xfrm>
          <a:prstGeom prst="rect">
            <a:avLst/>
          </a:prstGeom>
          <a:solidFill>
            <a:srgbClr val="29DE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     Summary     </a:t>
            </a:r>
            <a:endParaRPr kumimoji="1" lang="ja-JP" altLang="en-US" sz="3200" dirty="0">
              <a:solidFill>
                <a:srgbClr val="000090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96901"/>
            <a:ext cx="95123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Water circulates </a:t>
            </a:r>
            <a:r>
              <a:rPr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in our body to sustain life and domestic lives, as well as in nature to control </a:t>
            </a:r>
          </a:p>
          <a:p>
            <a:pPr marL="457200" indent="-457200"/>
            <a:r>
              <a:rPr kumimoji="1"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    the natural environment and climate.</a:t>
            </a:r>
          </a:p>
          <a:p>
            <a:pPr marL="457200" indent="-457200">
              <a:buAutoNum type="arabicPeriod"/>
            </a:pPr>
            <a:endParaRPr kumimoji="1" lang="en-US" altLang="ja-JP" dirty="0" smtClean="0">
              <a:solidFill>
                <a:srgbClr val="000090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marL="457200" indent="-457200"/>
            <a:r>
              <a:rPr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2. All living organisms including men need water to live, and have to share the limited amount of clean water(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ヒラギノ角ゴ ProN W6"/>
                <a:ea typeface="ヒラギノ角ゴ ProN W6"/>
                <a:cs typeface="ヒラギノ角ゴ ProN W6"/>
              </a:rPr>
              <a:t>40 </a:t>
            </a:r>
            <a:r>
              <a:rPr lang="en-US" altLang="ja-JP" dirty="0" err="1" smtClean="0">
                <a:solidFill>
                  <a:schemeClr val="bg1">
                    <a:lumMod val="75000"/>
                  </a:schemeClr>
                </a:solidFill>
                <a:latin typeface="ヒラギノ角ゴ ProN W6"/>
                <a:ea typeface="ヒラギノ角ゴ ProN W6"/>
                <a:cs typeface="ヒラギノ角ゴ ProN W6"/>
              </a:rPr>
              <a:t>tera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ヒラギノ角ゴ ProN W6"/>
                <a:ea typeface="ヒラギノ角ゴ ProN W6"/>
                <a:cs typeface="ヒラギノ角ゴ ProN W6"/>
              </a:rPr>
              <a:t> ton-a-year)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ヒラギノ角ゴ Std W8"/>
                <a:ea typeface="ヒラギノ角ゴ Std W8"/>
                <a:cs typeface="ヒラギノ角ゴ Std W8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provided gratis </a:t>
            </a:r>
          </a:p>
          <a:p>
            <a:pPr marL="457200" indent="-457200"/>
            <a:r>
              <a:rPr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     by water cycle in nature.</a:t>
            </a:r>
          </a:p>
          <a:p>
            <a:pPr marL="457200" indent="-457200"/>
            <a:endParaRPr lang="en-US" altLang="ja-JP" dirty="0" smtClean="0">
              <a:solidFill>
                <a:srgbClr val="000090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marL="457200" indent="-457200"/>
            <a:r>
              <a:rPr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3.The earth is a unique planet where water exists as liquid and always circulates on the Earth to make it possible for various lives to be generated and sustained.</a:t>
            </a:r>
          </a:p>
          <a:p>
            <a:pPr marL="457200" indent="-457200"/>
            <a:endParaRPr lang="en-US" altLang="ja-JP" dirty="0" smtClean="0">
              <a:solidFill>
                <a:srgbClr val="000090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marL="457200" indent="-457200"/>
            <a:r>
              <a:rPr kumimoji="1"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4. These basic and global knowledge should be</a:t>
            </a:r>
          </a:p>
          <a:p>
            <a:pPr marL="457200" indent="-457200"/>
            <a:r>
              <a:rPr lang="en-US" altLang="ja-JP" dirty="0" smtClean="0">
                <a:solidFill>
                  <a:srgbClr val="000090"/>
                </a:solidFill>
                <a:latin typeface="ヒラギノ角ゴ Std W8"/>
                <a:ea typeface="ヒラギノ角ゴ Std W8"/>
                <a:cs typeface="ヒラギノ角ゴ Std W8"/>
              </a:rPr>
              <a:t>    given to young people and connected with their local acts and experiences to be shared.</a:t>
            </a:r>
            <a:endParaRPr kumimoji="1" lang="ja-JP" altLang="en-US" dirty="0">
              <a:solidFill>
                <a:srgbClr val="000090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100" y="990600"/>
            <a:ext cx="6760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  <a:latin typeface="Apple Casual"/>
                <a:cs typeface="Apple Casual"/>
              </a:rPr>
              <a:t>Thank you for your attention !</a:t>
            </a:r>
          </a:p>
          <a:p>
            <a:endParaRPr kumimoji="1" lang="ja-JP" altLang="en-US" sz="3600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pic>
        <p:nvPicPr>
          <p:cNvPr id="3" name="図 2" descr="IMG_7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274590"/>
            <a:ext cx="5613400" cy="3740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107950"/>
            <a:ext cx="8918575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5022850" y="6391275"/>
            <a:ext cx="349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/>
              <a:t>http://sciencewindow.jp/mizu/</a:t>
            </a:r>
          </a:p>
        </p:txBody>
      </p:sp>
      <p:sp>
        <p:nvSpPr>
          <p:cNvPr id="5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5422900" y="6391275"/>
            <a:ext cx="328084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http://</a:t>
            </a:r>
            <a:r>
              <a:rPr lang="en-US" altLang="ja-JP" sz="2000" dirty="0" err="1">
                <a:solidFill>
                  <a:srgbClr val="000000"/>
                </a:solidFill>
              </a:rPr>
              <a:t>sciencewindow.jp/mizu</a:t>
            </a:r>
            <a:r>
              <a:rPr lang="en-US" altLang="ja-JP" sz="2000" dirty="0">
                <a:solidFill>
                  <a:srgbClr val="000000"/>
                </a:solidFill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742890"/>
            <a:ext cx="403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ヒラギノ角ゴ ProN W6"/>
                <a:ea typeface="ヒラギノ角ゴ ProN W6"/>
                <a:cs typeface="ヒラギノ角ゴ ProN W6"/>
              </a:rPr>
              <a:t>JST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日本科学技術振興機構）発行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15900" y="114300"/>
            <a:ext cx="9207500" cy="901700"/>
          </a:xfrm>
          <a:solidFill>
            <a:srgbClr val="0000FF"/>
          </a:solidFill>
        </p:spPr>
        <p:txBody>
          <a:bodyPr/>
          <a:lstStyle/>
          <a:p>
            <a:pPr lvl="2" algn="l">
              <a:defRPr/>
            </a:pP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  <a:latin typeface="ヒラギノ角ゴ Std W8"/>
                <a:ea typeface="ヒラギノ角ゴ Std W8"/>
                <a:cs typeface="ヒラギノ角ゴ Std W8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ヒラギノ角ゴ Std W8"/>
                <a:ea typeface="ヒラギノ角ゴ Std W8"/>
                <a:cs typeface="ヒラギノ角ゴ Std W8"/>
              </a:rPr>
              <a:t>Water has 67 unique properties</a:t>
            </a:r>
            <a:endParaRPr lang="ja-JP" altLang="en-US" sz="3600" dirty="0" smtClean="0">
              <a:solidFill>
                <a:schemeClr val="tx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5" name="図 4" descr="水の相異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3638550"/>
            <a:ext cx="6369581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3657600"/>
            <a:ext cx="3583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・</a:t>
            </a:r>
            <a:r>
              <a:rPr kumimoji="1" lang="en-US" altLang="ja-JP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Water density anomalies</a:t>
            </a:r>
          </a:p>
          <a:p>
            <a:r>
              <a:rPr lang="ja-JP" altLang="en-US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・</a:t>
            </a:r>
            <a:r>
              <a:rPr lang="en-US" altLang="ja-JP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Water material anomalies</a:t>
            </a:r>
          </a:p>
          <a:p>
            <a:r>
              <a:rPr lang="ja-JP" altLang="en-US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・</a:t>
            </a:r>
            <a:r>
              <a:rPr kumimoji="1" lang="en-US" altLang="ja-JP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Water thermodynamic</a:t>
            </a:r>
          </a:p>
          <a:p>
            <a:r>
              <a:rPr kumimoji="1" lang="en-US" altLang="ja-JP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   anomalies</a:t>
            </a:r>
          </a:p>
          <a:p>
            <a:r>
              <a:rPr lang="ja-JP" altLang="en-US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・</a:t>
            </a:r>
            <a:r>
              <a:rPr lang="en-US" altLang="ja-JP" sz="1800" b="1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Water physical anomalies</a:t>
            </a:r>
            <a:endParaRPr kumimoji="1" lang="ja-JP" altLang="en-US" sz="1800" b="1" dirty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6049" y="1149350"/>
            <a:ext cx="8963191" cy="2432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600" y="5321300"/>
            <a:ext cx="8077200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These unique properties are </a:t>
            </a:r>
          </a:p>
          <a:p>
            <a:r>
              <a:rPr kumimoji="1"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  basis of our life and natural environment.  </a:t>
            </a:r>
            <a:endParaRPr kumimoji="1" lang="ja-JP" altLang="en-US" dirty="0">
              <a:latin typeface="ヒラギノ角ゴ Std W8"/>
              <a:ea typeface="ヒラギノ角ゴ Std W8"/>
              <a:cs typeface="ヒラギノ角ゴ Std W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7700" y="939800"/>
            <a:ext cx="1092200" cy="876837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reezingprocess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762000"/>
            <a:ext cx="9144000" cy="609600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76200"/>
            <a:ext cx="9550400" cy="1371600"/>
          </a:xfrm>
          <a:solidFill>
            <a:srgbClr val="0C25FF"/>
          </a:solidFill>
        </p:spPr>
        <p:txBody>
          <a:bodyPr/>
          <a:lstStyle/>
          <a:p>
            <a:pPr marL="730250" lvl="1" indent="-514350" algn="l">
              <a:tabLst>
                <a:tab pos="762000" algn="l"/>
                <a:tab pos="1816100" algn="l"/>
              </a:tabLst>
            </a:pPr>
            <a:r>
              <a:rPr lang="en-US" altLang="ja-JP" sz="3200" dirty="0" smtClean="0">
                <a:latin typeface="ヒラギノ角ゴ Std W8"/>
                <a:ea typeface="ヒラギノ角ゴ Std W8"/>
                <a:cs typeface="ヒラギノ角ゴ Std W8"/>
              </a:rPr>
              <a:t>       Moving </a:t>
            </a:r>
            <a:r>
              <a:rPr lang="en-US" altLang="ja-JP" sz="3200" b="1" dirty="0" smtClean="0">
                <a:latin typeface="ヒラギノ角ゴ Std W8"/>
                <a:ea typeface="ヒラギノ角ゴ Std W8"/>
                <a:cs typeface="ヒラギノ角ゴ Std W8"/>
              </a:rPr>
              <a:t>water molecules </a:t>
            </a:r>
            <a: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/>
            </a:r>
            <a:br>
              <a:rPr lang="en-US" altLang="ja-JP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</a:br>
            <a:r>
              <a:rPr lang="en-US" altLang="ja-JP" sz="3200" dirty="0" smtClean="0">
                <a:solidFill>
                  <a:schemeClr val="tx1"/>
                </a:solidFill>
              </a:rPr>
              <a:t>Simulation of the freezing process of water</a:t>
            </a:r>
            <a:endParaRPr lang="ja-JP" altLang="en-US" sz="3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0388" y="4663789"/>
            <a:ext cx="3198812" cy="182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304736" y="1504950"/>
            <a:ext cx="1296464" cy="156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3111500"/>
            <a:ext cx="1762021" cy="73866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Dr. </a:t>
            </a:r>
            <a:r>
              <a:rPr kumimoji="1" lang="en-US" altLang="ja-JP" sz="1400" dirty="0" err="1" smtClean="0"/>
              <a:t>Iwao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Omine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Director of Molecular</a:t>
            </a:r>
          </a:p>
          <a:p>
            <a:r>
              <a:rPr lang="en-US" altLang="ja-JP" sz="1400" dirty="0" smtClean="0"/>
              <a:t> Science Res. Center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2286000"/>
            <a:ext cx="5867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ja-JP" sz="3200" dirty="0" smtClean="0">
                <a:solidFill>
                  <a:srgbClr val="0000FF"/>
                </a:solidFill>
                <a:latin typeface="Arial Black"/>
                <a:ea typeface="平成角ゴシック" pitchFamily="-94" charset="-128"/>
                <a:cs typeface="Arial Black"/>
              </a:rPr>
              <a:t>Water</a:t>
            </a:r>
            <a:r>
              <a:rPr kumimoji="0" lang="en-US" altLang="ja-JP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 absorbed from roots  moves up to </a:t>
            </a:r>
          </a:p>
          <a:p>
            <a:r>
              <a:rPr kumimoji="0" lang="en-US" altLang="ja-JP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trunk</a:t>
            </a:r>
            <a:r>
              <a:rPr kumimoji="0" lang="ja-JP" altLang="en-US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　</a:t>
            </a:r>
            <a:r>
              <a:rPr kumimoji="0" lang="en-US" altLang="ja-JP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and leaves</a:t>
            </a:r>
            <a:r>
              <a:rPr kumimoji="0" lang="ja-JP" altLang="en-US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　</a:t>
            </a:r>
            <a:r>
              <a:rPr kumimoji="0" lang="en-US" altLang="ja-JP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with carrying minerals and nutrition  for sustaining life.</a:t>
            </a:r>
          </a:p>
          <a:p>
            <a:r>
              <a:rPr kumimoji="0" lang="ja-JP" altLang="en-US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　</a:t>
            </a:r>
            <a:endParaRPr kumimoji="0" lang="en-US" altLang="ja-JP" sz="3200" dirty="0" smtClean="0">
              <a:solidFill>
                <a:schemeClr val="bg2"/>
              </a:solidFill>
              <a:latin typeface="Arial Black"/>
              <a:ea typeface="平成角ゴシック" pitchFamily="-94" charset="-128"/>
              <a:cs typeface="Arial Black"/>
            </a:endParaRPr>
          </a:p>
          <a:p>
            <a:r>
              <a:rPr kumimoji="0" lang="en-US" altLang="ja-JP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Finally, </a:t>
            </a:r>
            <a:r>
              <a:rPr kumimoji="0" lang="en-US" altLang="ja-JP" sz="3200" dirty="0" smtClean="0">
                <a:solidFill>
                  <a:srgbClr val="0000FF"/>
                </a:solidFill>
                <a:latin typeface="Arial Black"/>
                <a:ea typeface="平成角ゴシック" pitchFamily="-94" charset="-128"/>
                <a:cs typeface="Arial Black"/>
              </a:rPr>
              <a:t>water</a:t>
            </a:r>
            <a:r>
              <a:rPr kumimoji="0" lang="en-US" altLang="ja-JP" sz="3200" dirty="0" smtClean="0">
                <a:solidFill>
                  <a:schemeClr val="bg2"/>
                </a:solidFill>
                <a:latin typeface="Arial Black"/>
                <a:ea typeface="平成角ゴシック" pitchFamily="-94" charset="-128"/>
                <a:cs typeface="Arial Black"/>
              </a:rPr>
              <a:t> evaporates from leaves to air.</a:t>
            </a:r>
          </a:p>
          <a:p>
            <a:endParaRPr kumimoji="0" lang="en-US" altLang="ja-JP" sz="3200" b="1" dirty="0" smtClean="0">
              <a:solidFill>
                <a:schemeClr val="bg2"/>
              </a:solidFill>
              <a:latin typeface="Arial Black"/>
              <a:ea typeface="平成角ゴシック" pitchFamily="-94" charset="-128"/>
              <a:cs typeface="Arial Black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52400"/>
            <a:ext cx="9601200" cy="707886"/>
          </a:xfrm>
          <a:prstGeom prst="rect">
            <a:avLst/>
          </a:prstGeom>
          <a:solidFill>
            <a:srgbClr val="05545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4000" b="1" dirty="0" smtClean="0">
                <a:solidFill>
                  <a:srgbClr val="FFFFFF"/>
                </a:solidFill>
                <a:latin typeface="ＤＦＰ太丸ゴシック体" pitchFamily="-112" charset="-128"/>
                <a:ea typeface="ＤＦＰ太丸ゴシック体" pitchFamily="-112" charset="-128"/>
                <a:cs typeface="ＤＦＰ太丸ゴシック体" pitchFamily="-112" charset="-128"/>
              </a:rPr>
              <a:t>．</a:t>
            </a:r>
            <a:r>
              <a:rPr lang="en-US" altLang="ja-JP" sz="30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2. </a:t>
            </a:r>
            <a:r>
              <a:rPr lang="en-US" altLang="ja-JP" sz="3000" dirty="0" smtClean="0">
                <a:solidFill>
                  <a:schemeClr val="tx2"/>
                </a:solidFill>
                <a:latin typeface="ヒラギノ角ゴ Std W8"/>
                <a:ea typeface="ヒラギノ角ゴ Std W8"/>
                <a:cs typeface="ヒラギノ角ゴ Std W8"/>
              </a:rPr>
              <a:t>In</a:t>
            </a:r>
            <a:r>
              <a:rPr lang="en-US" altLang="ja-JP" sz="30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 </a:t>
            </a:r>
            <a:r>
              <a:rPr lang="en-US" altLang="ja-JP" sz="3000" dirty="0" smtClean="0">
                <a:solidFill>
                  <a:srgbClr val="FFFF00"/>
                </a:solidFill>
                <a:latin typeface="ヒラギノ角ゴ Std W8"/>
                <a:ea typeface="ヒラギノ角ゴ Std W8"/>
                <a:cs typeface="ヒラギノ角ゴ Std W8"/>
              </a:rPr>
              <a:t>Ordinary scale</a:t>
            </a:r>
            <a:r>
              <a:rPr lang="en-US" altLang="ja-JP" sz="30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: water sustains life</a:t>
            </a:r>
            <a:endParaRPr kumimoji="0" lang="en-US" altLang="ja-JP" sz="3000" dirty="0"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0319" y="1216968"/>
            <a:ext cx="6455457" cy="646331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kumimoji="0" lang="ja-JP" altLang="en-US" sz="3600" b="1" dirty="0" smtClean="0">
                <a:solidFill>
                  <a:srgbClr val="000090"/>
                </a:solidFill>
                <a:latin typeface="ヒラギノ角ゴ StdN W8"/>
                <a:ea typeface="ヒラギノ角ゴ StdN W8"/>
                <a:cs typeface="ヒラギノ角ゴ StdN W8"/>
              </a:rPr>
              <a:t>・</a:t>
            </a:r>
            <a:r>
              <a:rPr kumimoji="0" lang="en-US" altLang="ja-JP" sz="3600" b="1" dirty="0" smtClean="0">
                <a:solidFill>
                  <a:srgbClr val="000090"/>
                </a:solidFill>
                <a:latin typeface="ヒラギノ角ゴ StdN W8"/>
                <a:ea typeface="ヒラギノ角ゴ StdN W8"/>
                <a:cs typeface="ヒラギノ角ゴ StdN W8"/>
              </a:rPr>
              <a:t>circulation in plants</a:t>
            </a:r>
            <a:r>
              <a:rPr kumimoji="0" lang="ja-JP" altLang="en-US" sz="3600" b="1" dirty="0" smtClean="0">
                <a:solidFill>
                  <a:srgbClr val="000090"/>
                </a:solidFill>
                <a:latin typeface="ヒラギノ角ゴ StdN W8"/>
                <a:ea typeface="ヒラギノ角ゴ StdN W8"/>
                <a:cs typeface="ヒラギノ角ゴ StdN W8"/>
              </a:rPr>
              <a:t>：</a:t>
            </a:r>
            <a:endParaRPr kumimoji="0" lang="en-US" altLang="ja-JP" sz="3600" b="1" dirty="0" smtClean="0">
              <a:solidFill>
                <a:srgbClr val="000090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400800" y="2273300"/>
            <a:ext cx="3587750" cy="3954764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rot="5400000">
            <a:off x="5106194" y="3733006"/>
            <a:ext cx="2742406" cy="794"/>
          </a:xfrm>
          <a:prstGeom prst="line">
            <a:avLst/>
          </a:prstGeom>
          <a:ln w="38100" cap="flat" cmpd="sng">
            <a:solidFill>
              <a:schemeClr val="bg1"/>
            </a:solidFill>
            <a:prstDash val="dashDot"/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5105797" y="4266803"/>
            <a:ext cx="2285206" cy="1588"/>
          </a:xfrm>
          <a:prstGeom prst="line">
            <a:avLst/>
          </a:prstGeom>
          <a:ln w="38100" cap="flat" cmpd="sng">
            <a:solidFill>
              <a:schemeClr val="bg1"/>
            </a:solidFill>
            <a:prstDash val="dashDot"/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1981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ヒラギノ丸ゴ Pro W4"/>
                <a:ea typeface="ヒラギノ丸ゴ Pro W4"/>
                <a:cs typeface="ヒラギノ丸ゴ Pro W4"/>
              </a:rPr>
              <a:t>Rain water</a:t>
            </a:r>
            <a:endParaRPr kumimoji="1" lang="ja-JP" altLang="en-US" sz="1400" b="1" dirty="0">
              <a:solidFill>
                <a:schemeClr val="bg1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15900" y="304800"/>
            <a:ext cx="7289800" cy="6463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3600" b="1" dirty="0" smtClean="0">
                <a:solidFill>
                  <a:schemeClr val="bg2"/>
                </a:solidFill>
                <a:latin typeface="ＤＦＰ太丸ゴシック体" pitchFamily="-112" charset="-128"/>
                <a:ea typeface="ＤＦＰ太丸ゴシック体" pitchFamily="-112" charset="-128"/>
                <a:cs typeface="ＤＦＰ太丸ゴシック体" pitchFamily="-112" charset="-128"/>
              </a:rPr>
              <a:t>．</a:t>
            </a:r>
            <a:r>
              <a:rPr lang="en-US" altLang="ja-JP" sz="3600" b="1" dirty="0" smtClean="0">
                <a:solidFill>
                  <a:schemeClr val="bg2"/>
                </a:solidFill>
                <a:latin typeface="ＤＦＰ太丸ゴシック体" pitchFamily="-112" charset="-128"/>
                <a:ea typeface="ＤＦＰ太丸ゴシック体" pitchFamily="-112" charset="-128"/>
                <a:cs typeface="ＤＦＰ太丸ゴシック体" pitchFamily="-112" charset="-128"/>
              </a:rPr>
              <a:t>  </a:t>
            </a:r>
            <a:r>
              <a:rPr kumimoji="0" lang="ja-JP" altLang="en-US" sz="3600" b="1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・</a:t>
            </a:r>
            <a:r>
              <a:rPr kumimoji="0" lang="en-US" altLang="ja-JP" sz="3600" b="1" dirty="0" smtClean="0">
                <a:solidFill>
                  <a:srgbClr val="0000BF"/>
                </a:solidFill>
                <a:latin typeface="ヒラギノ角ゴ StdN W8"/>
                <a:ea typeface="ヒラギノ角ゴ StdN W8"/>
                <a:cs typeface="ヒラギノ角ゴ StdN W8"/>
              </a:rPr>
              <a:t>Circulation in our body</a:t>
            </a:r>
            <a:r>
              <a:rPr kumimoji="0" lang="en-US" altLang="ja-JP" sz="3600" dirty="0" smtClean="0">
                <a:solidFill>
                  <a:srgbClr val="0000BF"/>
                </a:solidFill>
                <a:latin typeface="ヒラギノ角ゴ Pro W6"/>
                <a:ea typeface="ヒラギノ角ゴ Pro W6"/>
                <a:cs typeface="ヒラギノ角ゴ Pro W6"/>
              </a:rPr>
              <a:t> </a:t>
            </a:r>
            <a:endParaRPr kumimoji="0" lang="en-US" altLang="ja-JP" sz="3600" dirty="0">
              <a:solidFill>
                <a:srgbClr val="0000BF"/>
              </a:solidFill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9700" y="1270000"/>
            <a:ext cx="77986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ja-JP" altLang="en-US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・</a:t>
            </a:r>
            <a:r>
              <a:rPr kumimoji="0" lang="en-US" altLang="ja-JP" sz="3200" b="1" dirty="0" smtClean="0">
                <a:solidFill>
                  <a:schemeClr val="bg1">
                    <a:lumMod val="75000"/>
                  </a:schemeClr>
                </a:solidFill>
                <a:latin typeface="ヒラギノ角ゴ Std W8"/>
                <a:ea typeface="ヒラギノ角ゴ Std W8"/>
                <a:cs typeface="ヒラギノ角ゴ Std W8"/>
              </a:rPr>
              <a:t>Water</a:t>
            </a:r>
            <a:r>
              <a:rPr kumimoji="0" lang="en-US" altLang="ja-JP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 circulates in our body </a:t>
            </a:r>
          </a:p>
          <a:p>
            <a:r>
              <a:rPr kumimoji="0" lang="ja-JP" altLang="en-US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　</a:t>
            </a:r>
            <a:r>
              <a:rPr kumimoji="0" lang="en-US" altLang="ja-JP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through </a:t>
            </a:r>
            <a:r>
              <a:rPr kumimoji="0" lang="ja-JP" altLang="en-US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blood capillary</a:t>
            </a:r>
            <a:r>
              <a:rPr kumimoji="0" lang="en-US" altLang="ja-JP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, </a:t>
            </a:r>
          </a:p>
          <a:p>
            <a:r>
              <a:rPr kumimoji="0" lang="ja-JP" altLang="en-US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　</a:t>
            </a:r>
            <a:r>
              <a:rPr kumimoji="0" lang="en-US" altLang="ja-JP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carrying nutrition and oxygen </a:t>
            </a:r>
          </a:p>
          <a:p>
            <a:r>
              <a:rPr kumimoji="0" lang="ja-JP" altLang="en-US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　</a:t>
            </a:r>
            <a:r>
              <a:rPr kumimoji="0" lang="en-US" altLang="ja-JP" sz="3200" b="1" dirty="0" smtClean="0">
                <a:solidFill>
                  <a:schemeClr val="bg2"/>
                </a:solidFill>
                <a:latin typeface="ヒラギノ角ゴ Std W8"/>
                <a:ea typeface="ヒラギノ角ゴ Std W8"/>
                <a:cs typeface="ヒラギノ角ゴ Std W8"/>
              </a:rPr>
              <a:t>to the terminal.</a:t>
            </a:r>
          </a:p>
          <a:p>
            <a:endParaRPr kumimoji="0" lang="en-US" altLang="ja-JP" sz="3200" b="1" dirty="0" smtClean="0">
              <a:solidFill>
                <a:schemeClr val="bg2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0" y="41529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・</a:t>
            </a:r>
            <a:r>
              <a:rPr kumimoji="1"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A man takes </a:t>
            </a:r>
            <a:r>
              <a:rPr kumimoji="1" lang="en-US" altLang="ja-JP" sz="2800" dirty="0" smtClean="0">
                <a:solidFill>
                  <a:srgbClr val="0000BF"/>
                </a:solidFill>
                <a:latin typeface="ヒラギノ角ゴ StdN W8"/>
                <a:ea typeface="ヒラギノ角ゴ StdN W8"/>
                <a:cs typeface="ヒラギノ角ゴ StdN W8"/>
              </a:rPr>
              <a:t>2 </a:t>
            </a:r>
            <a:r>
              <a:rPr lang="en-US" altLang="ja-JP" sz="2800" dirty="0" smtClean="0">
                <a:solidFill>
                  <a:srgbClr val="0000BF"/>
                </a:solidFill>
                <a:latin typeface="ヒラギノ角ゴ StdN W8"/>
                <a:ea typeface="ヒラギノ角ゴ StdN W8"/>
                <a:cs typeface="ヒラギノ角ゴ StdN W8"/>
              </a:rPr>
              <a:t>liters water</a:t>
            </a:r>
            <a:r>
              <a:rPr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 and </a:t>
            </a:r>
            <a:r>
              <a:rPr lang="ja-JP" altLang="en-US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　</a:t>
            </a:r>
            <a:endParaRPr lang="en-US" altLang="ja-JP" sz="2800" dirty="0" smtClean="0">
              <a:solidFill>
                <a:schemeClr val="bg2"/>
              </a:solidFill>
              <a:latin typeface="ヒラギノ角ゴ StdN W8"/>
              <a:ea typeface="ヒラギノ角ゴ StdN W8"/>
              <a:cs typeface="ヒラギノ角ゴ StdN W8"/>
            </a:endParaRPr>
          </a:p>
          <a:p>
            <a:r>
              <a:rPr lang="ja-JP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　</a:t>
            </a:r>
            <a:r>
              <a:rPr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discharge the same amount, </a:t>
            </a:r>
          </a:p>
          <a:p>
            <a:r>
              <a:rPr kumimoji="1" lang="ja-JP" altLang="en-US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　</a:t>
            </a:r>
            <a:r>
              <a:rPr kumimoji="1"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but </a:t>
            </a:r>
            <a:r>
              <a:rPr kumimoji="1" lang="en-US" altLang="ja-JP" sz="2800" dirty="0" smtClean="0">
                <a:solidFill>
                  <a:srgbClr val="0000BF"/>
                </a:solidFill>
                <a:latin typeface="ヒラギノ角ゴ StdN W8"/>
                <a:ea typeface="ヒラギノ角ゴ StdN W8"/>
                <a:cs typeface="ヒラギノ角ゴ StdN W8"/>
              </a:rPr>
              <a:t>water is recycled </a:t>
            </a:r>
            <a:r>
              <a:rPr kumimoji="1"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about </a:t>
            </a:r>
          </a:p>
          <a:p>
            <a:r>
              <a:rPr lang="ja-JP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　</a:t>
            </a:r>
            <a:r>
              <a:rPr kumimoji="1"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100 times in a body </a:t>
            </a:r>
            <a:r>
              <a:rPr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by </a:t>
            </a:r>
            <a:r>
              <a:rPr lang="ja-JP" altLang="en-US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　</a:t>
            </a:r>
            <a:endParaRPr lang="en-US" altLang="ja-JP" sz="2800" dirty="0" smtClean="0">
              <a:solidFill>
                <a:schemeClr val="bg2"/>
              </a:solidFill>
              <a:latin typeface="ヒラギノ角ゴ StdN W8"/>
              <a:ea typeface="ヒラギノ角ゴ StdN W8"/>
              <a:cs typeface="ヒラギノ角ゴ StdN W8"/>
            </a:endParaRPr>
          </a:p>
          <a:p>
            <a:r>
              <a:rPr lang="ja-JP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　</a:t>
            </a:r>
            <a:r>
              <a:rPr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removing wastes with</a:t>
            </a:r>
            <a:r>
              <a:rPr kumimoji="1" lang="en-US" altLang="ja-JP" sz="2800" dirty="0" smtClean="0">
                <a:solidFill>
                  <a:schemeClr val="bg2"/>
                </a:solidFill>
                <a:latin typeface="ヒラギノ角ゴ StdN W8"/>
                <a:ea typeface="ヒラギノ角ゴ StdN W8"/>
                <a:cs typeface="ヒラギノ角ゴ StdN W8"/>
              </a:rPr>
              <a:t> kidney.</a:t>
            </a:r>
            <a:endParaRPr kumimoji="1" lang="ja-JP" altLang="en-US" sz="2800" dirty="0">
              <a:solidFill>
                <a:schemeClr val="bg2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759700" y="177800"/>
            <a:ext cx="2070100" cy="4702448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89799" y="4438650"/>
            <a:ext cx="2455525" cy="221615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623300" y="6261100"/>
            <a:ext cx="1090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Kidney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800" y="1092200"/>
            <a:ext cx="7353300" cy="1200328"/>
          </a:xfrm>
          <a:prstGeom prst="rect">
            <a:avLst/>
          </a:prstGeom>
          <a:solidFill>
            <a:srgbClr val="4C07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Green plants produce glucose and oxygen from water and carbon dioxide by sunlight (solar energy).</a:t>
            </a:r>
            <a:r>
              <a:rPr lang="ja-JP" altLang="en-US" dirty="0" smtClean="0">
                <a:latin typeface="ヒラギノ角ゴ StdN W8"/>
                <a:ea typeface="ヒラギノ角ゴ StdN W8"/>
                <a:cs typeface="ヒラギノ角ゴ StdN W8"/>
              </a:rPr>
              <a:t> </a:t>
            </a:r>
            <a:endParaRPr lang="ja-JP" altLang="en-US" dirty="0"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" y="177800"/>
            <a:ext cx="6019800" cy="707886"/>
          </a:xfrm>
          <a:prstGeom prst="rect">
            <a:avLst/>
          </a:prstGeom>
          <a:solidFill>
            <a:srgbClr val="10C36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4000" dirty="0" smtClean="0">
                <a:solidFill>
                  <a:schemeClr val="tx2"/>
                </a:solidFill>
                <a:latin typeface="ヒラギノ角ゴ Std W8"/>
                <a:ea typeface="ヒラギノ角ゴ Std W8"/>
                <a:cs typeface="ヒラギノ角ゴ Std W8"/>
              </a:rPr>
              <a:t> Photo-synthesis</a:t>
            </a:r>
            <a:r>
              <a:rPr lang="ja-JP" altLang="en-US" sz="4000" dirty="0" smtClean="0">
                <a:solidFill>
                  <a:schemeClr val="tx2"/>
                </a:solidFill>
                <a:latin typeface="ヒラギノ角ゴ Std W8"/>
                <a:ea typeface="ヒラギノ角ゴ Std W8"/>
                <a:cs typeface="ヒラギノ角ゴ Std W8"/>
              </a:rPr>
              <a:t>？</a:t>
            </a:r>
            <a:endParaRPr lang="ja-JP" altLang="en-US" sz="4000" dirty="0">
              <a:solidFill>
                <a:schemeClr val="tx2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2806700"/>
            <a:ext cx="10155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600" b="1" dirty="0" smtClean="0">
                <a:latin typeface="Helvetica" pitchFamily="-112" charset="0"/>
              </a:rPr>
              <a:t>6 </a:t>
            </a:r>
            <a:r>
              <a:rPr lang="en-US" altLang="ja-JP" sz="3600" b="1" dirty="0" smtClean="0">
                <a:solidFill>
                  <a:schemeClr val="accent2"/>
                </a:solidFill>
                <a:latin typeface="Helvetica" pitchFamily="-112" charset="0"/>
              </a:rPr>
              <a:t>H</a:t>
            </a:r>
            <a:r>
              <a:rPr lang="en-US" altLang="ja-JP" sz="3600" b="1" baseline="-25000" dirty="0" smtClean="0">
                <a:solidFill>
                  <a:schemeClr val="accent2"/>
                </a:solidFill>
                <a:latin typeface="Helvetica" pitchFamily="-112" charset="0"/>
              </a:rPr>
              <a:t>2</a:t>
            </a:r>
            <a:r>
              <a:rPr lang="en-US" altLang="ja-JP" sz="3600" b="1" dirty="0" smtClean="0">
                <a:solidFill>
                  <a:schemeClr val="accent2"/>
                </a:solidFill>
                <a:latin typeface="Helvetica" pitchFamily="-112" charset="0"/>
              </a:rPr>
              <a:t>O</a:t>
            </a:r>
            <a:r>
              <a:rPr lang="en-US" altLang="ja-JP" sz="3600" b="1" dirty="0" smtClean="0">
                <a:latin typeface="Helvetica" pitchFamily="-112" charset="0"/>
              </a:rPr>
              <a:t>  + 6 </a:t>
            </a:r>
            <a:r>
              <a:rPr lang="en-US" altLang="ja-JP" sz="3600" b="1" dirty="0" smtClean="0">
                <a:solidFill>
                  <a:schemeClr val="accent1"/>
                </a:solidFill>
                <a:latin typeface="Helvetica" pitchFamily="-112" charset="0"/>
              </a:rPr>
              <a:t>CO</a:t>
            </a:r>
            <a:r>
              <a:rPr lang="en-US" altLang="ja-JP" sz="3600" b="1" baseline="-25000" dirty="0" smtClean="0">
                <a:solidFill>
                  <a:schemeClr val="accent1"/>
                </a:solidFill>
                <a:latin typeface="Helvetica" pitchFamily="-112" charset="0"/>
              </a:rPr>
              <a:t>2</a:t>
            </a:r>
            <a:r>
              <a:rPr lang="en-US" altLang="ja-JP" sz="3600" b="1" dirty="0" smtClean="0">
                <a:latin typeface="Helvetica" pitchFamily="-112" charset="0"/>
              </a:rPr>
              <a:t>                    C</a:t>
            </a:r>
            <a:r>
              <a:rPr lang="en-US" altLang="ja-JP" sz="3600" b="1" baseline="-25000" dirty="0" smtClean="0">
                <a:latin typeface="Helvetica" pitchFamily="-112" charset="0"/>
              </a:rPr>
              <a:t>6</a:t>
            </a:r>
            <a:r>
              <a:rPr lang="en-US" altLang="ja-JP" sz="3600" b="1" dirty="0" smtClean="0">
                <a:latin typeface="Helvetica" pitchFamily="-112" charset="0"/>
              </a:rPr>
              <a:t>H</a:t>
            </a:r>
            <a:r>
              <a:rPr lang="en-US" altLang="ja-JP" sz="3600" b="1" baseline="-25000" dirty="0" smtClean="0">
                <a:latin typeface="Helvetica" pitchFamily="-112" charset="0"/>
              </a:rPr>
              <a:t>12</a:t>
            </a:r>
            <a:r>
              <a:rPr lang="en-US" altLang="ja-JP" sz="3600" b="1" dirty="0" smtClean="0">
                <a:latin typeface="Helvetica" pitchFamily="-112" charset="0"/>
              </a:rPr>
              <a:t>O</a:t>
            </a:r>
            <a:r>
              <a:rPr lang="en-US" altLang="ja-JP" sz="3600" b="1" baseline="-25000" dirty="0" smtClean="0">
                <a:latin typeface="Helvetica" pitchFamily="-112" charset="0"/>
              </a:rPr>
              <a:t>6</a:t>
            </a:r>
            <a:r>
              <a:rPr lang="en-US" altLang="ja-JP" sz="3600" b="1" dirty="0" smtClean="0">
                <a:latin typeface="Helvetica" pitchFamily="-112" charset="0"/>
              </a:rPr>
              <a:t>   + 6 </a:t>
            </a:r>
            <a:r>
              <a:rPr lang="en-US" altLang="ja-JP" sz="3600" b="1" dirty="0" smtClean="0">
                <a:solidFill>
                  <a:srgbClr val="D300D3"/>
                </a:solidFill>
                <a:latin typeface="Helvetica" pitchFamily="-112" charset="0"/>
              </a:rPr>
              <a:t>O</a:t>
            </a:r>
            <a:r>
              <a:rPr lang="en-US" altLang="ja-JP" sz="3600" b="1" baseline="-25000" dirty="0" smtClean="0">
                <a:solidFill>
                  <a:srgbClr val="D300D3"/>
                </a:solidFill>
                <a:latin typeface="Helvetica" pitchFamily="-112" charset="0"/>
              </a:rPr>
              <a:t>2</a:t>
            </a:r>
            <a:endParaRPr lang="en-US" altLang="ja-JP" dirty="0">
              <a:solidFill>
                <a:srgbClr val="D300D3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505200" y="3124200"/>
            <a:ext cx="2063750" cy="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416300" y="3225800"/>
            <a:ext cx="2121093" cy="461665"/>
          </a:xfrm>
          <a:prstGeom prst="rect">
            <a:avLst/>
          </a:prstGeom>
          <a:solidFill>
            <a:srgbClr val="10C36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Green plant</a:t>
            </a:r>
            <a:endParaRPr lang="ja-JP" altLang="en-US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670300" y="2514600"/>
            <a:ext cx="187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ヒラギノ角ゴ StdN W8"/>
                <a:ea typeface="ヒラギノ角ゴ StdN W8"/>
                <a:cs typeface="ヒラギノ角ゴ StdN W8"/>
              </a:rPr>
              <a:t>sunlight</a:t>
            </a:r>
            <a:endParaRPr lang="ja-JP" altLang="en-US" sz="2800" dirty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626100" y="3556000"/>
            <a:ext cx="2832100" cy="1077218"/>
          </a:xfrm>
          <a:prstGeom prst="rect">
            <a:avLst/>
          </a:prstGeom>
          <a:solidFill>
            <a:srgbClr val="7C34E4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ヒラギノ角ゴ StdN W8"/>
                <a:ea typeface="ヒラギノ角ゴ StdN W8"/>
                <a:cs typeface="ヒラギノ角ゴ StdN W8"/>
              </a:rPr>
              <a:t>Glucose</a:t>
            </a:r>
            <a:r>
              <a:rPr lang="ja-JP" altLang="en-US" sz="2000" dirty="0" smtClean="0">
                <a:latin typeface="ヒラギノ角ゴ StdN W8"/>
                <a:ea typeface="ヒラギノ角ゴ StdN W8"/>
                <a:cs typeface="ヒラギノ角ゴ StdN W8"/>
              </a:rPr>
              <a:t>　</a:t>
            </a:r>
            <a:r>
              <a:rPr lang="en-US" altLang="ja-JP" sz="2000" dirty="0" smtClean="0">
                <a:latin typeface="ヒラギノ角ゴ StdN W8"/>
                <a:ea typeface="ヒラギノ角ゴ StdN W8"/>
                <a:cs typeface="ヒラギノ角ゴ StdN W8"/>
              </a:rPr>
              <a:t>    →starch </a:t>
            </a:r>
            <a:r>
              <a:rPr lang="en-US" altLang="ja-JP" sz="2000" dirty="0" smtClean="0">
                <a:latin typeface="ヒラギノ丸ゴ Pro W4"/>
                <a:ea typeface="ヒラギノ丸ゴ Pro W4"/>
                <a:cs typeface="ヒラギノ丸ゴ Pro W4"/>
              </a:rPr>
              <a:t>(nutrition)</a:t>
            </a:r>
            <a:r>
              <a:rPr lang="ja-JP" altLang="en-US" sz="2000" dirty="0" smtClean="0">
                <a:latin typeface="ヒラギノ角ゴ StdN W8"/>
                <a:ea typeface="ヒラギノ角ゴ StdN W8"/>
                <a:cs typeface="ヒラギノ角ゴ StdN W8"/>
              </a:rPr>
              <a:t>　　　　　　</a:t>
            </a:r>
            <a:r>
              <a:rPr lang="en-US" altLang="ja-JP" sz="2000" dirty="0" smtClean="0">
                <a:latin typeface="ヒラギノ角ゴ StdN W8"/>
                <a:ea typeface="ヒラギノ角ゴ StdN W8"/>
                <a:cs typeface="ヒラギノ角ゴ StdN W8"/>
              </a:rPr>
              <a:t>    </a:t>
            </a:r>
          </a:p>
          <a:p>
            <a:r>
              <a:rPr lang="en-US" altLang="ja-JP" sz="2000" dirty="0" smtClean="0">
                <a:latin typeface="ヒラギノ角ゴ StdN W8"/>
                <a:ea typeface="ヒラギノ角ゴ StdN W8"/>
                <a:cs typeface="ヒラギノ角ゴ StdN W8"/>
              </a:rPr>
              <a:t>   cellulose </a:t>
            </a:r>
            <a:r>
              <a:rPr lang="en-US" altLang="ja-JP" sz="2000" dirty="0" smtClean="0">
                <a:latin typeface="ヒラギノ丸ゴ Pro W4"/>
                <a:ea typeface="ヒラギノ丸ゴ Pro W4"/>
                <a:cs typeface="ヒラギノ丸ゴ Pro W4"/>
              </a:rPr>
              <a:t>(body)</a:t>
            </a:r>
            <a:endParaRPr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675" y="4800600"/>
            <a:ext cx="9839325" cy="2000548"/>
          </a:xfrm>
          <a:prstGeom prst="rect">
            <a:avLst/>
          </a:prstGeom>
          <a:solidFill>
            <a:srgbClr val="4C07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  <a:latin typeface="ヒラギノ角ゴ StdN W8"/>
                <a:ea typeface="ヒラギノ角ゴ StdN W8"/>
                <a:cs typeface="ヒラギノ角ゴ StdN W8"/>
              </a:rPr>
              <a:t>Meaning of photo-synthesis:</a:t>
            </a:r>
          </a:p>
          <a:p>
            <a:pPr marL="457200" indent="-457200"/>
            <a:r>
              <a:rPr lang="ja-JP" altLang="en-US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en-US" altLang="ja-JP" dirty="0" smtClean="0">
                <a:solidFill>
                  <a:srgbClr val="84FFFF"/>
                </a:solidFill>
                <a:latin typeface="ヒラギノ角ゴ ProN W6"/>
                <a:ea typeface="ヒラギノ角ゴ ProN W6"/>
                <a:cs typeface="ヒラギノ角ゴ ProN W6"/>
              </a:rPr>
              <a:t>Water</a:t>
            </a:r>
            <a:r>
              <a:rPr lang="en-US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 and </a:t>
            </a:r>
            <a:r>
              <a:rPr lang="en-US" altLang="ja-JP" dirty="0" smtClean="0">
                <a:solidFill>
                  <a:srgbClr val="FF6600"/>
                </a:solidFill>
                <a:latin typeface="ヒラギノ角ゴ ProN W6"/>
                <a:ea typeface="ヒラギノ角ゴ ProN W6"/>
                <a:cs typeface="ヒラギノ角ゴ ProN W6"/>
              </a:rPr>
              <a:t>carbon dioxide </a:t>
            </a:r>
            <a:r>
              <a:rPr lang="en-US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are “cinders” produced by</a:t>
            </a:r>
          </a:p>
          <a:p>
            <a:pPr marL="457200" indent="-457200"/>
            <a:r>
              <a:rPr lang="ja-JP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ja-JP" altLang="en-US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en-US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 burning and respiration to earn energy. </a:t>
            </a:r>
            <a:endParaRPr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en-US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  Reproducing system to change “cinders” to useful</a:t>
            </a:r>
          </a:p>
          <a:p>
            <a:r>
              <a:rPr lang="ja-JP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ja-JP" altLang="en-US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en-US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 materials (</a:t>
            </a:r>
            <a:r>
              <a:rPr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nutrition</a:t>
            </a:r>
            <a:r>
              <a:rPr lang="en-US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) and </a:t>
            </a:r>
            <a:r>
              <a:rPr lang="en-US" altLang="ja-JP" dirty="0" smtClean="0">
                <a:solidFill>
                  <a:srgbClr val="FF00FF"/>
                </a:solidFill>
                <a:latin typeface="ヒラギノ角ゴ ProN W6"/>
                <a:ea typeface="ヒラギノ角ゴ ProN W6"/>
                <a:cs typeface="ヒラギノ角ゴ ProN W6"/>
              </a:rPr>
              <a:t>oxygen</a:t>
            </a:r>
            <a:r>
              <a:rPr lang="en-US" altLang="ja-JP" dirty="0" smtClean="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</a:rPr>
              <a:t>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8382000" y="3479800"/>
            <a:ext cx="1506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D300D3"/>
                </a:solidFill>
                <a:latin typeface="ヒラギノ角ゴ StdN W8"/>
                <a:ea typeface="ヒラギノ角ゴ StdN W8"/>
                <a:cs typeface="ヒラギノ角ゴ StdN W8"/>
              </a:rPr>
              <a:t>oxygen</a:t>
            </a:r>
            <a:endParaRPr lang="ja-JP" altLang="en-US" dirty="0">
              <a:solidFill>
                <a:srgbClr val="D300D3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905000" y="3505200"/>
            <a:ext cx="1501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ヒラギノ角ゴ StdN W8"/>
                <a:ea typeface="ヒラギノ角ゴ StdN W8"/>
                <a:cs typeface="ヒラギノ角ゴ StdN W8"/>
              </a:rPr>
              <a:t>carbon </a:t>
            </a:r>
          </a:p>
          <a:p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ヒラギノ角ゴ StdN W8"/>
                <a:ea typeface="ヒラギノ角ゴ StdN W8"/>
                <a:cs typeface="ヒラギノ角ゴ StdN W8"/>
              </a:rPr>
              <a:t>dioxide </a:t>
            </a:r>
            <a:endParaRPr lang="ja-JP" altLang="en-US" dirty="0">
              <a:solidFill>
                <a:schemeClr val="accent5">
                  <a:lumMod val="75000"/>
                </a:schemeClr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858000" y="0"/>
            <a:ext cx="2895600" cy="2590800"/>
            <a:chOff x="6273800" y="0"/>
            <a:chExt cx="3149600" cy="3070225"/>
          </a:xfrm>
        </p:grpSpPr>
        <p:pic>
          <p:nvPicPr>
            <p:cNvPr id="35852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67600" y="0"/>
              <a:ext cx="1955800" cy="306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6273800" y="63500"/>
              <a:ext cx="762000" cy="68580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7010400" y="228600"/>
              <a:ext cx="68580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7086600" y="685800"/>
              <a:ext cx="68580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7086600" y="457200"/>
              <a:ext cx="68580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5857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7600" y="2209800"/>
              <a:ext cx="78422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30200" y="3670300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  <a:latin typeface="ヒラギノ角ゴ StdN W8"/>
                <a:ea typeface="ヒラギノ角ゴ StdN W8"/>
                <a:cs typeface="ヒラギノ角ゴ StdN W8"/>
              </a:rPr>
              <a:t>Water</a:t>
            </a:r>
            <a:endParaRPr kumimoji="1" lang="ja-JP" altLang="en-US" dirty="0">
              <a:solidFill>
                <a:schemeClr val="accent2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3155" y="2070100"/>
            <a:ext cx="76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1"/>
                </a:solidFill>
                <a:latin typeface="Helvetica" pitchFamily="-112" charset="0"/>
              </a:rPr>
              <a:t>CO</a:t>
            </a:r>
            <a:r>
              <a:rPr lang="en-US" altLang="ja-JP" b="1" baseline="-25000" dirty="0" smtClean="0">
                <a:solidFill>
                  <a:schemeClr val="accent1"/>
                </a:solidFill>
                <a:latin typeface="Helvetica" pitchFamily="-112" charset="0"/>
              </a:rPr>
              <a:t>2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106678" y="2590800"/>
            <a:ext cx="65962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b="1" dirty="0" smtClean="0">
                <a:solidFill>
                  <a:schemeClr val="accent2"/>
                </a:solidFill>
                <a:latin typeface="Helvetica" pitchFamily="-112" charset="0"/>
              </a:rPr>
              <a:t>H</a:t>
            </a:r>
            <a:r>
              <a:rPr lang="en-US" altLang="ja-JP" b="1" baseline="-25000" dirty="0" smtClean="0">
                <a:solidFill>
                  <a:schemeClr val="accent2"/>
                </a:solidFill>
                <a:latin typeface="Helvetica" pitchFamily="-112" charset="0"/>
              </a:rPr>
              <a:t>2</a:t>
            </a:r>
            <a:r>
              <a:rPr lang="en-US" altLang="ja-JP" b="1" dirty="0" smtClean="0">
                <a:solidFill>
                  <a:schemeClr val="accent2"/>
                </a:solidFill>
                <a:latin typeface="Helvetica" pitchFamily="-112" charset="0"/>
              </a:rPr>
              <a:t>O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407400" y="558800"/>
            <a:ext cx="575779" cy="369332"/>
          </a:xfrm>
          <a:prstGeom prst="rect">
            <a:avLst/>
          </a:prstGeom>
          <a:solidFill>
            <a:srgbClr val="008000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-112" charset="0"/>
              </a:rPr>
              <a:t>H</a:t>
            </a:r>
            <a:r>
              <a:rPr lang="en-US" altLang="ja-JP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-112" charset="0"/>
              </a:rPr>
              <a:t>2</a:t>
            </a:r>
            <a:r>
              <a:rPr lang="en-US" altLang="ja-JP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-112" charset="0"/>
              </a:rPr>
              <a:t>O</a:t>
            </a:r>
            <a:endParaRPr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86800" y="2514600"/>
            <a:ext cx="397156" cy="38735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9232900" y="-17165"/>
            <a:ext cx="53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D300D3"/>
                </a:solidFill>
                <a:latin typeface="Helvetica" pitchFamily="-112" charset="0"/>
              </a:rPr>
              <a:t>O</a:t>
            </a:r>
            <a:r>
              <a:rPr lang="en-US" altLang="ja-JP" b="1" baseline="-25000" dirty="0" smtClean="0">
                <a:solidFill>
                  <a:srgbClr val="D300D3"/>
                </a:solidFill>
                <a:latin typeface="Helvetica" pitchFamily="-112" charset="0"/>
              </a:rPr>
              <a:t>2</a:t>
            </a:r>
            <a:endParaRPr lang="ja-JP" altLang="en-US" dirty="0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8966200" y="482600"/>
            <a:ext cx="419100" cy="800100"/>
          </a:xfrm>
          <a:prstGeom prst="line">
            <a:avLst/>
          </a:prstGeom>
          <a:noFill/>
          <a:ln w="5715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39700" y="5308600"/>
            <a:ext cx="9550400" cy="1400262"/>
          </a:xfrm>
          <a:prstGeom prst="rect">
            <a:avLst/>
          </a:prstGeom>
          <a:solidFill>
            <a:srgbClr val="29DEFF"/>
          </a:solidFill>
        </p:spPr>
        <p:txBody>
          <a:bodyPr wrap="square" tIns="327600" bIns="327600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ヒラギノ角ゴ Std W8"/>
                <a:ea typeface="ヒラギノ角ゴ Std W8"/>
                <a:cs typeface="ヒラギノ角ゴ Std W8"/>
              </a:rPr>
              <a:t>Photo-synthesis is </a:t>
            </a:r>
            <a:r>
              <a:rPr lang="en-US" altLang="ja-JP" dirty="0" smtClean="0">
                <a:solidFill>
                  <a:srgbClr val="0000FF"/>
                </a:solidFill>
                <a:latin typeface="ヒラギノ角ゴ Std W8"/>
                <a:ea typeface="ヒラギノ角ゴ Std W8"/>
                <a:cs typeface="ヒラギノ角ゴ Std W8"/>
              </a:rPr>
              <a:t>an essential natural factory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ヒラギノ角ゴ Std W8"/>
                <a:ea typeface="ヒラギノ角ゴ Std W8"/>
                <a:cs typeface="ヒラギノ角ゴ Std W8"/>
              </a:rPr>
              <a:t> to sustain lives of plants and animals on the Earth. </a:t>
            </a:r>
            <a:endParaRPr kumimoji="1" lang="ja-JP" altLang="en-US" dirty="0">
              <a:solidFill>
                <a:srgbClr val="0000FF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54973"/>
            <a:ext cx="4024311" cy="300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700" y="990600"/>
            <a:ext cx="3149600" cy="20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7" descr="ComplexSystemFish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700" y="3327399"/>
            <a:ext cx="2692400" cy="35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10"/>
          <p:cNvSpPr txBox="1">
            <a:spLocks noChangeArrowheads="1"/>
          </p:cNvSpPr>
          <p:nvPr/>
        </p:nvSpPr>
        <p:spPr bwMode="auto">
          <a:xfrm>
            <a:off x="4800600" y="3124200"/>
            <a:ext cx="2227292" cy="461665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agricultural field</a:t>
            </a:r>
            <a:endParaRPr lang="ja-JP" altLang="en-US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83975" name="Text Box 12"/>
          <p:cNvSpPr txBox="1">
            <a:spLocks noChangeArrowheads="1"/>
          </p:cNvSpPr>
          <p:nvPr/>
        </p:nvSpPr>
        <p:spPr bwMode="auto">
          <a:xfrm>
            <a:off x="8966200" y="6307435"/>
            <a:ext cx="698500" cy="461665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Sea</a:t>
            </a:r>
            <a:endParaRPr lang="ja-JP" altLang="en-US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83976" name="Text Box 13"/>
          <p:cNvSpPr txBox="1">
            <a:spLocks noChangeArrowheads="1"/>
          </p:cNvSpPr>
          <p:nvPr/>
        </p:nvSpPr>
        <p:spPr bwMode="auto">
          <a:xfrm>
            <a:off x="3397250" y="6362700"/>
            <a:ext cx="793306" cy="461665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River</a:t>
            </a:r>
            <a:endParaRPr lang="ja-JP" altLang="en-US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83978" name="Picture 20" descr="SpreeR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066800"/>
            <a:ext cx="355318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9" name="Text Box 21"/>
          <p:cNvSpPr txBox="1">
            <a:spLocks noChangeArrowheads="1"/>
          </p:cNvSpPr>
          <p:nvPr/>
        </p:nvSpPr>
        <p:spPr bwMode="auto">
          <a:xfrm>
            <a:off x="1968500" y="2933700"/>
            <a:ext cx="1854200" cy="830997"/>
          </a:xfrm>
          <a:prstGeom prst="rect">
            <a:avLst/>
          </a:prstGeom>
          <a:solidFill>
            <a:srgbClr val="0C25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Trees, river, grasses, rain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28600" y="50800"/>
            <a:ext cx="9499600" cy="558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altLang="ja-JP" sz="32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3. 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角ゴ Std W8"/>
                <a:ea typeface="ヒラギノ角ゴ Std W8"/>
                <a:cs typeface="ヒラギノ角ゴ Std W8"/>
              </a:rPr>
              <a:t>In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 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角ゴ Std W8"/>
                <a:ea typeface="ヒラギノ角ゴ Std W8"/>
                <a:cs typeface="ヒラギノ角ゴ Std W8"/>
              </a:rPr>
              <a:t>macro scale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: water cycle in nature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09600"/>
            <a:ext cx="62889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Various appearances </a:t>
            </a:r>
            <a:r>
              <a:rPr kumimoji="1" lang="en-US" altLang="ja-JP" b="1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of water in nature</a:t>
            </a:r>
            <a:endParaRPr kumimoji="1" lang="ja-JP" altLang="en-US" b="1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343399" y="3860800"/>
            <a:ext cx="2682875" cy="24765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607300" y="660400"/>
            <a:ext cx="2108200" cy="2590919"/>
          </a:xfrm>
          <a:prstGeom prst="rect">
            <a:avLst/>
          </a:prstGeom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883650" y="2717800"/>
            <a:ext cx="845153" cy="461665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Cloud</a:t>
            </a:r>
            <a:endParaRPr lang="ja-JP" altLang="en-US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908550" y="6337301"/>
            <a:ext cx="2038350" cy="461665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Snow &amp; glacier</a:t>
            </a:r>
            <a:endParaRPr lang="ja-JP" altLang="en-US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0" y="152400"/>
            <a:ext cx="7673975" cy="7604125"/>
          </a:xfrm>
          <a:prstGeom prst="rect">
            <a:avLst/>
          </a:prstGeom>
          <a:noFill/>
          <a:ln w="7620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009900" y="367724"/>
            <a:ext cx="5753100" cy="584776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3200" dirty="0" smtClean="0">
                <a:solidFill>
                  <a:schemeClr val="accent2"/>
                </a:solidFill>
                <a:latin typeface="ヒラギノ角ゴ StdN W8"/>
                <a:ea typeface="ヒラギノ角ゴ StdN W8"/>
                <a:cs typeface="ヒラギノ角ゴ StdN W8"/>
              </a:rPr>
              <a:t> Water Cycle in Nature</a:t>
            </a:r>
            <a:endParaRPr lang="ja-JP" altLang="en-US" dirty="0">
              <a:solidFill>
                <a:schemeClr val="accent2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0" y="5549900"/>
            <a:ext cx="1311275" cy="707886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Britannic Bold"/>
                <a:ea typeface="ヒラギノ角ゴ Pro W6"/>
                <a:cs typeface="Britannic Bold"/>
              </a:rPr>
              <a:t>Sea: 71</a:t>
            </a:r>
            <a:r>
              <a:rPr lang="ja-JP" altLang="en-US" sz="2000" dirty="0" smtClean="0">
                <a:latin typeface="Britannic Bold"/>
                <a:ea typeface="ヒラギノ角ゴ Pro W6"/>
                <a:cs typeface="Britannic Bold"/>
              </a:rPr>
              <a:t>％</a:t>
            </a:r>
            <a:r>
              <a:rPr lang="en-US" altLang="ja-JP" sz="2000" dirty="0" smtClean="0">
                <a:latin typeface="Britannic Bold"/>
                <a:ea typeface="ヒラギノ角ゴ Pro W6"/>
                <a:cs typeface="Britannic Bold"/>
              </a:rPr>
              <a:t> of surface</a:t>
            </a:r>
            <a:endParaRPr lang="ja-JP" altLang="en-US" sz="2000" dirty="0">
              <a:latin typeface="Britannic Bold"/>
              <a:ea typeface="ヒラギノ角ゴ Pro W6"/>
              <a:cs typeface="Britannic Bold"/>
            </a:endParaRPr>
          </a:p>
        </p:txBody>
      </p:sp>
      <p:sp>
        <p:nvSpPr>
          <p:cNvPr id="86021" name="Text Box 11"/>
          <p:cNvSpPr txBox="1">
            <a:spLocks noChangeArrowheads="1"/>
          </p:cNvSpPr>
          <p:nvPr/>
        </p:nvSpPr>
        <p:spPr bwMode="auto">
          <a:xfrm>
            <a:off x="3860800" y="5892800"/>
            <a:ext cx="2108200" cy="276999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 River/Ground water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86022" name="Text Box 12"/>
          <p:cNvSpPr txBox="1">
            <a:spLocks noChangeArrowheads="1"/>
          </p:cNvSpPr>
          <p:nvPr/>
        </p:nvSpPr>
        <p:spPr bwMode="auto">
          <a:xfrm>
            <a:off x="5867400" y="5334000"/>
            <a:ext cx="673100" cy="369332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Lake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86024" name="Text Box 14"/>
          <p:cNvSpPr txBox="1">
            <a:spLocks noChangeArrowheads="1"/>
          </p:cNvSpPr>
          <p:nvPr/>
        </p:nvSpPr>
        <p:spPr bwMode="auto">
          <a:xfrm>
            <a:off x="6438900" y="1930400"/>
            <a:ext cx="838200" cy="369332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Cloud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86025" name="Text Box 15"/>
          <p:cNvSpPr txBox="1">
            <a:spLocks noChangeArrowheads="1"/>
          </p:cNvSpPr>
          <p:nvPr/>
        </p:nvSpPr>
        <p:spPr bwMode="auto">
          <a:xfrm>
            <a:off x="3949700" y="3086100"/>
            <a:ext cx="762000" cy="276999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 Vapor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86026" name="Text Box 16"/>
          <p:cNvSpPr txBox="1">
            <a:spLocks noChangeArrowheads="1"/>
          </p:cNvSpPr>
          <p:nvPr/>
        </p:nvSpPr>
        <p:spPr bwMode="auto">
          <a:xfrm>
            <a:off x="4470400" y="3733800"/>
            <a:ext cx="1397000" cy="646331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solidFill>
                  <a:schemeClr val="tx2"/>
                </a:solidFill>
                <a:latin typeface="Britannic Bold"/>
                <a:cs typeface="Britannic Bold"/>
              </a:rPr>
              <a:t>In plants &amp;  </a:t>
            </a:r>
          </a:p>
          <a:p>
            <a:r>
              <a:rPr lang="en-US" altLang="ja-JP" sz="1800" dirty="0" smtClean="0">
                <a:solidFill>
                  <a:schemeClr val="tx2"/>
                </a:solidFill>
                <a:latin typeface="Britannic Bold"/>
                <a:cs typeface="Britannic Bold"/>
              </a:rPr>
              <a:t> animals</a:t>
            </a:r>
            <a:endParaRPr lang="ja-JP" altLang="en-US" sz="1800" dirty="0">
              <a:solidFill>
                <a:schemeClr val="tx2"/>
              </a:solidFill>
              <a:latin typeface="Britannic Bold"/>
              <a:cs typeface="Britannic Bold"/>
            </a:endParaRPr>
          </a:p>
        </p:txBody>
      </p:sp>
      <p:sp>
        <p:nvSpPr>
          <p:cNvPr id="86028" name="Text Box 18"/>
          <p:cNvSpPr txBox="1">
            <a:spLocks noChangeArrowheads="1"/>
          </p:cNvSpPr>
          <p:nvPr/>
        </p:nvSpPr>
        <p:spPr bwMode="auto">
          <a:xfrm>
            <a:off x="2616200" y="3479800"/>
            <a:ext cx="749300" cy="646331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Rain/Snow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1371600" y="1752600"/>
            <a:ext cx="5435600" cy="4316413"/>
          </a:xfrm>
          <a:custGeom>
            <a:avLst/>
            <a:gdLst>
              <a:gd name="connsiteX0" fmla="*/ 201083 w 4927600"/>
              <a:gd name="connsiteY0" fmla="*/ 3058583 h 4125383"/>
              <a:gd name="connsiteX1" fmla="*/ 416983 w 4927600"/>
              <a:gd name="connsiteY1" fmla="*/ 607483 h 4125383"/>
              <a:gd name="connsiteX2" fmla="*/ 2702983 w 4927600"/>
              <a:gd name="connsiteY2" fmla="*/ 264583 h 4125383"/>
              <a:gd name="connsiteX3" fmla="*/ 4442883 w 4927600"/>
              <a:gd name="connsiteY3" fmla="*/ 442383 h 4125383"/>
              <a:gd name="connsiteX4" fmla="*/ 4773083 w 4927600"/>
              <a:gd name="connsiteY4" fmla="*/ 2918883 h 4125383"/>
              <a:gd name="connsiteX5" fmla="*/ 3515783 w 4927600"/>
              <a:gd name="connsiteY5" fmla="*/ 3528483 h 4125383"/>
              <a:gd name="connsiteX6" fmla="*/ 1432983 w 4927600"/>
              <a:gd name="connsiteY6" fmla="*/ 4125383 h 412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00" h="4125383">
                <a:moveTo>
                  <a:pt x="201083" y="3058583"/>
                </a:moveTo>
                <a:cubicBezTo>
                  <a:pt x="100541" y="2065866"/>
                  <a:pt x="0" y="1073150"/>
                  <a:pt x="416983" y="607483"/>
                </a:cubicBezTo>
                <a:cubicBezTo>
                  <a:pt x="833966" y="141816"/>
                  <a:pt x="2032000" y="292100"/>
                  <a:pt x="2702983" y="264583"/>
                </a:cubicBezTo>
                <a:cubicBezTo>
                  <a:pt x="3373966" y="237066"/>
                  <a:pt x="4097866" y="0"/>
                  <a:pt x="4442883" y="442383"/>
                </a:cubicBezTo>
                <a:cubicBezTo>
                  <a:pt x="4787900" y="884766"/>
                  <a:pt x="4927600" y="2404533"/>
                  <a:pt x="4773083" y="2918883"/>
                </a:cubicBezTo>
                <a:cubicBezTo>
                  <a:pt x="4618566" y="3433233"/>
                  <a:pt x="4072466" y="3327400"/>
                  <a:pt x="3515783" y="3528483"/>
                </a:cubicBezTo>
                <a:cubicBezTo>
                  <a:pt x="2959100" y="3729566"/>
                  <a:pt x="1828800" y="4028016"/>
                  <a:pt x="1432983" y="4125383"/>
                </a:cubicBezTo>
              </a:path>
            </a:pathLst>
          </a:cu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60600" y="584201"/>
            <a:ext cx="431800" cy="307777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 smtClean="0">
                <a:latin typeface="Britannic Bold"/>
                <a:cs typeface="Britannic Bold"/>
              </a:rPr>
              <a:t>Sun</a:t>
            </a:r>
            <a:endParaRPr kumimoji="1" lang="ja-JP" altLang="en-US" sz="2000" dirty="0">
              <a:latin typeface="Britannic Bold"/>
              <a:cs typeface="Britannic Bold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2832100" y="6057900"/>
            <a:ext cx="342900" cy="101600"/>
          </a:xfrm>
          <a:prstGeom prst="straightConnector1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59400" y="1003300"/>
            <a:ext cx="3416320" cy="400110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Energy flow in nature</a:t>
            </a:r>
            <a:endParaRPr kumimoji="1" lang="ja-JP" altLang="en-US" sz="2000" dirty="0">
              <a:solidFill>
                <a:srgbClr val="FF0000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05000" y="4267200"/>
            <a:ext cx="225425" cy="1233487"/>
          </a:xfrm>
          <a:prstGeom prst="rect">
            <a:avLst/>
          </a:prstGeom>
          <a:solidFill>
            <a:srgbClr val="FF0000"/>
          </a:solidFill>
          <a:effectLst>
            <a:outerShdw blurRad="40000" dist="23000" dir="5400000" rotWithShape="0">
              <a:srgbClr val="FF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二等辺三角形 19"/>
          <p:cNvSpPr/>
          <p:nvPr/>
        </p:nvSpPr>
        <p:spPr>
          <a:xfrm>
            <a:off x="1814512" y="3892550"/>
            <a:ext cx="415925" cy="381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2641600" y="2020888"/>
            <a:ext cx="419100" cy="36512"/>
          </a:xfrm>
          <a:prstGeom prst="straightConnector1">
            <a:avLst/>
          </a:prstGeom>
          <a:ln w="57150" cap="flat" cmpd="sng" algn="ctr">
            <a:solidFill>
              <a:srgbClr val="0C25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5194300" y="1931988"/>
            <a:ext cx="419100" cy="36512"/>
          </a:xfrm>
          <a:prstGeom prst="straightConnector1">
            <a:avLst/>
          </a:prstGeom>
          <a:ln w="57150" cap="flat" cmpd="sng" algn="ctr">
            <a:solidFill>
              <a:srgbClr val="0C25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 flipH="1">
            <a:off x="6305550" y="2724150"/>
            <a:ext cx="469900" cy="177800"/>
          </a:xfrm>
          <a:prstGeom prst="straightConnector1">
            <a:avLst/>
          </a:prstGeom>
          <a:ln w="57150" cap="flat" cmpd="sng" algn="ctr">
            <a:solidFill>
              <a:srgbClr val="0C25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0800000" flipV="1">
            <a:off x="5549900" y="5308600"/>
            <a:ext cx="317500" cy="101600"/>
          </a:xfrm>
          <a:prstGeom prst="straightConnector1">
            <a:avLst/>
          </a:prstGeom>
          <a:ln w="57150" cap="flat" cmpd="sng" algn="ctr">
            <a:solidFill>
              <a:srgbClr val="0C25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3886200" y="2514600"/>
            <a:ext cx="213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 40x10</a:t>
            </a:r>
            <a:r>
              <a:rPr lang="en-US" altLang="ja-JP" baseline="300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3</a:t>
            </a:r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km</a:t>
            </a:r>
            <a:r>
              <a:rPr lang="en-US" altLang="ja-JP" baseline="300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3</a:t>
            </a:r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/</a:t>
            </a:r>
            <a:r>
              <a:rPr lang="en-US" altLang="ja-JP" sz="20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year</a:t>
            </a:r>
            <a:r>
              <a:rPr lang="en-US" altLang="ja-JP" dirty="0" smtClean="0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429000" y="5345668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 40x10</a:t>
            </a:r>
            <a:r>
              <a:rPr lang="en-US" altLang="ja-JP" baseline="300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3</a:t>
            </a:r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km</a:t>
            </a:r>
            <a:r>
              <a:rPr lang="en-US" altLang="ja-JP" baseline="300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3</a:t>
            </a:r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/</a:t>
            </a:r>
            <a:r>
              <a:rPr lang="en-US" altLang="ja-JP" sz="18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year</a:t>
            </a:r>
            <a:r>
              <a:rPr lang="en-US" altLang="ja-JP" dirty="0" smtClean="0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934200" y="3288268"/>
            <a:ext cx="213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 115x10</a:t>
            </a:r>
            <a:r>
              <a:rPr lang="en-US" altLang="ja-JP" baseline="300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3</a:t>
            </a:r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km</a:t>
            </a:r>
            <a:r>
              <a:rPr lang="en-US" altLang="ja-JP" baseline="300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3</a:t>
            </a:r>
            <a:r>
              <a:rPr lang="en-US" altLang="ja-JP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/</a:t>
            </a:r>
            <a:r>
              <a:rPr lang="en-US" altLang="ja-JP" sz="1800" dirty="0" smtClean="0">
                <a:solidFill>
                  <a:srgbClr val="000000"/>
                </a:solidFill>
                <a:latin typeface="平成角ゴシック" pitchFamily="-94" charset="-128"/>
                <a:ea typeface="平成角ゴシック" pitchFamily="-94" charset="-128"/>
                <a:cs typeface="平成角ゴシック" pitchFamily="-94" charset="-128"/>
              </a:rPr>
              <a:t>year</a:t>
            </a:r>
            <a:r>
              <a:rPr lang="en-US" altLang="ja-JP" dirty="0" smtClean="0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794500" y="3949700"/>
            <a:ext cx="749300" cy="646331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Rain/Snow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7607300" y="4978400"/>
            <a:ext cx="952500" cy="646331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Glacier/Snow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524000" y="5575300"/>
            <a:ext cx="673100" cy="369332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Sea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209800" y="4686300"/>
            <a:ext cx="1422400" cy="276999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 Vaporization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946900" y="2984500"/>
            <a:ext cx="939800" cy="276999"/>
          </a:xfrm>
          <a:prstGeom prst="rect">
            <a:avLst/>
          </a:prstGeom>
          <a:solidFill>
            <a:srgbClr val="005353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 Rainfall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565400" y="2997200"/>
            <a:ext cx="939800" cy="276999"/>
          </a:xfrm>
          <a:prstGeom prst="rect">
            <a:avLst/>
          </a:prstGeom>
          <a:solidFill>
            <a:srgbClr val="005353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 Rainfall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3124200" y="4229101"/>
            <a:ext cx="1066800" cy="246221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latin typeface="Britannic Bold"/>
                <a:cs typeface="Britannic Bold"/>
              </a:rPr>
              <a:t> from river</a:t>
            </a:r>
            <a:endParaRPr lang="ja-JP" altLang="en-US" sz="1600" dirty="0">
              <a:latin typeface="Britannic Bold"/>
              <a:cs typeface="Britannic Bold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146300" y="5003801"/>
            <a:ext cx="952500" cy="246222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latin typeface="Britannic Bold"/>
                <a:cs typeface="Britannic Bold"/>
              </a:rPr>
              <a:t> from sea</a:t>
            </a:r>
            <a:endParaRPr lang="ja-JP" altLang="en-US" sz="1600" dirty="0">
              <a:latin typeface="Britannic Bold"/>
              <a:cs typeface="Britannic Bold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3911600" y="2298701"/>
            <a:ext cx="1562100" cy="246221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latin typeface="Britannic Bold"/>
                <a:cs typeface="Britannic Bold"/>
              </a:rPr>
              <a:t> move with wind</a:t>
            </a:r>
            <a:endParaRPr lang="ja-JP" altLang="en-US" sz="1600" dirty="0">
              <a:latin typeface="Britannic Bold"/>
              <a:cs typeface="Britannic Bold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553200" y="4876800"/>
            <a:ext cx="977900" cy="21544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latin typeface="Britannic Bold"/>
                <a:cs typeface="Britannic Bold"/>
              </a:rPr>
              <a:t> River/Lake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7594600" y="4508500"/>
            <a:ext cx="647700" cy="21544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latin typeface="Britannic Bold"/>
                <a:cs typeface="Britannic Bold"/>
              </a:rPr>
              <a:t> Glacier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435100" y="165101"/>
            <a:ext cx="1524000" cy="276999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 </a:t>
            </a:r>
            <a:r>
              <a:rPr lang="en-US" altLang="ja-JP" sz="1400" dirty="0" err="1" smtClean="0">
                <a:latin typeface="Britannic Bold"/>
                <a:cs typeface="Britannic Bold"/>
              </a:rPr>
              <a:t>Controler</a:t>
            </a:r>
            <a:r>
              <a:rPr lang="en-US" altLang="ja-JP" sz="1400" dirty="0" smtClean="0">
                <a:latin typeface="Britannic Bold"/>
                <a:cs typeface="Britannic Bold"/>
              </a:rPr>
              <a:t> of water</a:t>
            </a:r>
            <a:endParaRPr lang="ja-JP" altLang="en-US" sz="1400" dirty="0">
              <a:latin typeface="Britannic Bold"/>
              <a:cs typeface="Britannic Bold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2806700" y="2247900"/>
            <a:ext cx="838200" cy="369332"/>
          </a:xfrm>
          <a:prstGeom prst="rect">
            <a:avLst/>
          </a:prstGeom>
          <a:solidFill>
            <a:srgbClr val="0000B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dirty="0" smtClean="0">
                <a:latin typeface="Britannic Bold"/>
                <a:cs typeface="Britannic Bold"/>
              </a:rPr>
              <a:t>Cloud</a:t>
            </a:r>
            <a:endParaRPr lang="ja-JP" altLang="en-US" sz="1800" dirty="0">
              <a:latin typeface="Britannic Bold"/>
              <a:cs typeface="Britannic Bold"/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rot="16200000" flipH="1">
            <a:off x="1745456" y="3321844"/>
            <a:ext cx="1499394" cy="11906"/>
          </a:xfrm>
          <a:prstGeom prst="straightConnector1">
            <a:avLst/>
          </a:prstGeom>
          <a:ln w="1270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図 4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32300" y="4457700"/>
            <a:ext cx="425823" cy="48260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921250" y="4394200"/>
            <a:ext cx="565150" cy="38331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88900" y="1028700"/>
            <a:ext cx="9537700" cy="830997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●</a:t>
            </a:r>
            <a:r>
              <a:rPr lang="en-US" altLang="ja-JP" sz="1400" dirty="0">
                <a:solidFill>
                  <a:schemeClr val="bg1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Natural system changing sea water to clean water.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   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（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40 </a:t>
            </a:r>
            <a:r>
              <a:rPr lang="en-US" altLang="ja-JP" sz="2000" dirty="0" err="1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tera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 ton-a-year regularly provided in free gratis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）</a:t>
            </a:r>
            <a:r>
              <a:rPr lang="ja-JP" altLang="en-US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endParaRPr lang="ja-JP" altLang="en-US" sz="2000" dirty="0">
              <a:solidFill>
                <a:schemeClr val="bg1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35000" y="139700"/>
            <a:ext cx="8115300" cy="646331"/>
          </a:xfrm>
          <a:prstGeom prst="rect">
            <a:avLst/>
          </a:prstGeom>
          <a:solidFill>
            <a:srgbClr val="0000B2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sz="36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　</a:t>
            </a:r>
            <a:r>
              <a:rPr lang="en-US" altLang="ja-JP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ヒラギノ角ゴ Std W8"/>
                <a:ea typeface="ヒラギノ角ゴ Std W8"/>
                <a:cs typeface="ヒラギノ角ゴ Std W8"/>
              </a:rPr>
              <a:t>Meaning of water cycle</a:t>
            </a:r>
            <a:endParaRPr lang="ja-JP" alt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7475" y="4813300"/>
            <a:ext cx="9661525" cy="138499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●</a:t>
            </a:r>
            <a:r>
              <a:rPr lang="en-US" altLang="ja-JP" sz="1400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   </a:t>
            </a:r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Sustain the mild climate of the earth.</a:t>
            </a:r>
            <a:r>
              <a:rPr lang="ja-JP" altLang="en-US" sz="1400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endParaRPr lang="en-US" altLang="ja-JP" sz="1400" dirty="0" smtClean="0">
              <a:solidFill>
                <a:srgbClr val="FFFF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ヒラギノ角ゴ ProN W6"/>
                <a:ea typeface="ヒラギノ角ゴ ProN W6"/>
                <a:cs typeface="ヒラギノ角ゴ ProN W6"/>
              </a:rPr>
              <a:t>　　　　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Prevent the surface of earth from overheating by sunlight </a:t>
            </a:r>
          </a:p>
          <a:p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         as vaporizing sea water and absorbing carbon dioxide .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</a:p>
          <a:p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        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（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+15℃, average atmospheric temp.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）</a:t>
            </a:r>
            <a:endParaRPr lang="ja-JP" altLang="en-US" sz="2000" dirty="0">
              <a:solidFill>
                <a:srgbClr val="FFFF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5888" y="2921000"/>
            <a:ext cx="9612312" cy="1754327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●</a:t>
            </a: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“Water resource”: moving water (river and ground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    water) from land to sea.</a:t>
            </a:r>
            <a:r>
              <a:rPr lang="ja-JP" altLang="en-US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ja-JP" altLang="en-US" sz="2000" dirty="0" smtClean="0">
                <a:latin typeface="ヒラギノ角ゴ ProN W6"/>
                <a:ea typeface="ヒラギノ角ゴ ProN W6"/>
                <a:cs typeface="ヒラギノ角ゴ ProN W6"/>
              </a:rPr>
              <a:t>（</a:t>
            </a:r>
            <a:r>
              <a:rPr lang="en-US" altLang="ja-JP" sz="2000" dirty="0" smtClean="0">
                <a:latin typeface="ヒラギノ角ゴ ProN W6"/>
                <a:ea typeface="ヒラギノ角ゴ ProN W6"/>
                <a:cs typeface="ヒラギノ角ゴ ProN W6"/>
              </a:rPr>
              <a:t>40 </a:t>
            </a:r>
            <a:r>
              <a:rPr lang="en-US" altLang="ja-JP" sz="2000" dirty="0" err="1" smtClean="0">
                <a:latin typeface="ヒラギノ角ゴ ProN W6"/>
                <a:ea typeface="ヒラギノ角ゴ ProN W6"/>
                <a:cs typeface="ヒラギノ角ゴ ProN W6"/>
              </a:rPr>
              <a:t>tera</a:t>
            </a:r>
            <a:r>
              <a:rPr lang="en-US" altLang="ja-JP" sz="2000" dirty="0" smtClean="0">
                <a:latin typeface="ヒラギノ角ゴ ProN W6"/>
                <a:ea typeface="ヒラギノ角ゴ ProN W6"/>
                <a:cs typeface="ヒラギノ角ゴ ProN W6"/>
              </a:rPr>
              <a:t> ton-a-year </a:t>
            </a:r>
            <a:r>
              <a:rPr lang="ja-JP" altLang="en-US" sz="2000" dirty="0" smtClean="0">
                <a:latin typeface="ヒラギノ角ゴ ProN W6"/>
                <a:ea typeface="ヒラギノ角ゴ ProN W6"/>
                <a:cs typeface="ヒラギノ角ゴ ProN W6"/>
              </a:rPr>
              <a:t>）</a:t>
            </a:r>
          </a:p>
          <a:p>
            <a:r>
              <a:rPr lang="ja-JP" altLang="en-US" sz="2000" dirty="0" smtClean="0">
                <a:solidFill>
                  <a:schemeClr val="bg1"/>
                </a:solidFill>
                <a:latin typeface="ヒラギノ角ゴ ProN W6"/>
                <a:ea typeface="ヒラギノ角ゴ ProN W6"/>
                <a:cs typeface="ヒラギノ角ゴ ProN W6"/>
              </a:rPr>
              <a:t>　　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・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Water resource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：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for agriculture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、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industry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、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domestic life.</a:t>
            </a:r>
          </a:p>
          <a:p>
            <a:r>
              <a:rPr lang="ja-JP" altLang="en-US" sz="2000" dirty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　・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Sustain lives of all plants and animals</a:t>
            </a:r>
          </a:p>
          <a:p>
            <a:r>
              <a:rPr lang="ja-JP" altLang="en-US" sz="2000" dirty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　・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Refresh and offer comfortable environment to men.</a:t>
            </a:r>
            <a:endParaRPr lang="ja-JP" altLang="en-US" sz="2000" dirty="0">
              <a:solidFill>
                <a:srgbClr val="FFFF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4775" y="2019300"/>
            <a:ext cx="9598025" cy="769441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●  </a:t>
            </a:r>
            <a:r>
              <a:rPr lang="en-US" altLang="ja-JP" dirty="0" smtClean="0">
                <a:solidFill>
                  <a:schemeClr val="tx2"/>
                </a:solidFill>
                <a:latin typeface="ヒラギノ角ゴ ProN W6"/>
                <a:ea typeface="ヒラギノ角ゴ ProN W6"/>
                <a:cs typeface="ヒラギノ角ゴ ProN W6"/>
              </a:rPr>
              <a:t>Energy flow and </a:t>
            </a:r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energy resource</a:t>
            </a:r>
            <a:r>
              <a:rPr lang="ja-JP" altLang="en-US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（hydro power）</a:t>
            </a:r>
            <a:r>
              <a:rPr lang="en-US" altLang="ja-JP" dirty="0" smtClean="0">
                <a:solidFill>
                  <a:srgbClr val="FFFF00"/>
                </a:solidFill>
                <a:latin typeface="ヒラギノ角ゴ ProN W6"/>
                <a:ea typeface="ヒラギノ角ゴ ProN W6"/>
                <a:cs typeface="ヒラギノ角ゴ ProN W6"/>
              </a:rPr>
              <a:t>.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endParaRPr lang="en-US" altLang="ja-JP" sz="2000" dirty="0">
              <a:solidFill>
                <a:srgbClr val="FFFF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ja-JP" altLang="en-US" sz="2000" dirty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rain water in the mountainous area</a:t>
            </a:r>
            <a:r>
              <a:rPr lang="ja-JP" altLang="en-US" sz="2000" dirty="0" smtClean="0">
                <a:latin typeface="ヒラギノ角ゴ ProN W6"/>
                <a:ea typeface="ヒラギノ角ゴ ProN W6"/>
                <a:cs typeface="ヒラギノ角ゴ ProN W6"/>
              </a:rPr>
              <a:t>（</a:t>
            </a:r>
            <a:r>
              <a:rPr lang="en-US" altLang="ja-JP" sz="2000" dirty="0" smtClean="0">
                <a:latin typeface="ヒラギノ角ゴ ProN W6"/>
                <a:ea typeface="ヒラギノ角ゴ ProN W6"/>
                <a:cs typeface="ヒラギノ角ゴ ProN W6"/>
              </a:rPr>
              <a:t>40 </a:t>
            </a:r>
            <a:r>
              <a:rPr lang="en-US" altLang="ja-JP" sz="2000" dirty="0" err="1" smtClean="0">
                <a:latin typeface="ヒラギノ角ゴ ProN W6"/>
                <a:ea typeface="ヒラギノ角ゴ ProN W6"/>
                <a:cs typeface="ヒラギノ角ゴ ProN W6"/>
              </a:rPr>
              <a:t>tera</a:t>
            </a:r>
            <a:r>
              <a:rPr lang="en-US" altLang="ja-JP" sz="2000" dirty="0" smtClean="0">
                <a:latin typeface="ヒラギノ角ゴ ProN W6"/>
                <a:ea typeface="ヒラギノ角ゴ ProN W6"/>
                <a:cs typeface="ヒラギノ角ゴ ProN W6"/>
              </a:rPr>
              <a:t> ton-a-year </a:t>
            </a:r>
            <a:r>
              <a:rPr lang="ja-JP" altLang="en-US" sz="2000" dirty="0" smtClean="0">
                <a:latin typeface="ヒラギノ角ゴ ProN W6"/>
                <a:ea typeface="ヒラギノ角ゴ ProN W6"/>
                <a:cs typeface="ヒラギノ角ゴ ProN W6"/>
              </a:rPr>
              <a:t>）</a:t>
            </a:r>
            <a:endParaRPr lang="ja-JP" altLang="en-US" sz="20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8394700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ヒラギノ角ゴ Std W8"/>
                <a:ea typeface="ヒラギノ角ゴ Std W8"/>
                <a:cs typeface="ヒラギノ角ゴ Std W8"/>
              </a:rPr>
              <a:t> Water cycle is a life-sustaining cycle.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/>
    </p:bld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G3-HD:Applications:Microsoft Office 98:Templates:新しいプレゼンテーション</Template>
  <TotalTime>12996</TotalTime>
  <Words>1480</Words>
  <Application>Microsoft PowerPoint</Application>
  <PresentationFormat>A4 210x297 mm</PresentationFormat>
  <Paragraphs>197</Paragraphs>
  <Slides>16</Slides>
  <Notes>10</Notes>
  <HiddenSlides>0</HiddenSlides>
  <MMClips>1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 Water has 67 unique properties</vt:lpstr>
      <vt:lpstr>       Moving water molecules  Simulation of the freezing process of water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ICU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  -  スライド タイトルなし</dc:title>
  <dc:creator>Teruo YOSHINO</dc:creator>
  <cp:keywords/>
  <cp:lastModifiedBy>吉野 輝雄</cp:lastModifiedBy>
  <cp:revision>3104</cp:revision>
  <cp:lastPrinted>2012-10-06T00:01:49Z</cp:lastPrinted>
  <dcterms:created xsi:type="dcterms:W3CDTF">2013-02-19T07:24:58Z</dcterms:created>
  <dcterms:modified xsi:type="dcterms:W3CDTF">2013-02-19T07:32:45Z</dcterms:modified>
</cp:coreProperties>
</file>